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5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erris dir="l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erris dir="l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erris dir="l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erris dir="l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04.11.2013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erris dir="l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04.11.2013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erris dir="l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04.11.2013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erris dir="l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erris dir="l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erris dir="l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erris dir="l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erris dir="l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04.11.2013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1250">
        <p14:ferris dir="l"/>
      </p:transition>
    </mc:Choice>
    <mc:Fallback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980728"/>
            <a:ext cx="7772400" cy="4896543"/>
          </a:xfrm>
        </p:spPr>
        <p:txBody>
          <a:bodyPr>
            <a:normAutofit/>
          </a:bodyPr>
          <a:lstStyle/>
          <a:p>
            <a:r>
              <a:rPr lang="ru-RU" sz="9600" b="1" dirty="0" smtClean="0">
                <a:solidFill>
                  <a:srgbClr val="002060"/>
                </a:solidFill>
              </a:rPr>
              <a:t>Безработица </a:t>
            </a:r>
            <a:br>
              <a:rPr lang="ru-RU" sz="9600" b="1" dirty="0" smtClean="0">
                <a:solidFill>
                  <a:srgbClr val="002060"/>
                </a:solidFill>
              </a:rPr>
            </a:br>
            <a:r>
              <a:rPr lang="ru-RU" sz="9600" b="1" dirty="0" smtClean="0">
                <a:solidFill>
                  <a:srgbClr val="002060"/>
                </a:solidFill>
              </a:rPr>
              <a:t>и ее виды</a:t>
            </a:r>
            <a:endParaRPr lang="ru-RU" sz="96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89847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Объект 9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5945" cy="66605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297091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17659543"/>
              </p:ext>
            </p:extLst>
          </p:nvPr>
        </p:nvGraphicFramePr>
        <p:xfrm>
          <a:off x="457200" y="1052736"/>
          <a:ext cx="8229600" cy="4608512"/>
        </p:xfrm>
        <a:graphic>
          <a:graphicData uri="http://schemas.openxmlformats.org/drawingml/2006/table">
            <a:tbl>
              <a:tblPr firstRow="1" firstCol="1" bandRow="1"/>
              <a:tblGrid>
                <a:gridCol w="4114800"/>
                <a:gridCol w="4114800"/>
              </a:tblGrid>
              <a:tr h="99653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cs typeface="Times New Roman"/>
                        </a:rPr>
                        <a:t>Занятые</a:t>
                      </a:r>
                      <a:endParaRPr lang="ru-RU" sz="2400" dirty="0">
                        <a:solidFill>
                          <a:srgbClr val="002060"/>
                        </a:solidFill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solidFill>
                            <a:srgbClr val="002060"/>
                          </a:solidFill>
                          <a:effectLst/>
                          <a:latin typeface="Times New Roman"/>
                          <a:cs typeface="Times New Roman"/>
                        </a:rPr>
                        <a:t>Безработные</a:t>
                      </a:r>
                      <a:endParaRPr lang="ru-RU" sz="2400">
                        <a:solidFill>
                          <a:srgbClr val="002060"/>
                        </a:solidFill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4B4"/>
                    </a:solidFill>
                  </a:tcPr>
                </a:tc>
              </a:tr>
              <a:tr h="3611977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 b="0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cs typeface="Times New Roman"/>
                        </a:rPr>
                        <a:t>- работают по найму</a:t>
                      </a:r>
                      <a:endParaRPr lang="ru-RU" sz="2400" b="0" dirty="0">
                        <a:solidFill>
                          <a:srgbClr val="002060"/>
                        </a:solidFill>
                        <a:effectLst/>
                        <a:latin typeface="Calibri"/>
                        <a:cs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 b="0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cs typeface="Times New Roman"/>
                        </a:rPr>
                        <a:t>- заняты частным </a:t>
                      </a:r>
                      <a:r>
                        <a:rPr lang="ru-RU" sz="2800" b="0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  <a:cs typeface="Times New Roman"/>
                        </a:rPr>
                        <a:t>  бизнесом</a:t>
                      </a:r>
                      <a:endParaRPr lang="ru-RU" sz="2400" b="0" dirty="0">
                        <a:solidFill>
                          <a:srgbClr val="002060"/>
                        </a:solidFill>
                        <a:effectLst/>
                        <a:latin typeface="Calibri"/>
                        <a:cs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 b="0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cs typeface="Times New Roman"/>
                        </a:rPr>
                        <a:t>- находятся на государственной  службе</a:t>
                      </a:r>
                      <a:endParaRPr lang="ru-RU" sz="2400" b="0" dirty="0">
                        <a:solidFill>
                          <a:srgbClr val="002060"/>
                        </a:solidFill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 b="0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cs typeface="Times New Roman"/>
                        </a:rPr>
                        <a:t>- не имеют работы</a:t>
                      </a:r>
                      <a:endParaRPr lang="ru-RU" sz="2400" b="0" dirty="0">
                        <a:solidFill>
                          <a:srgbClr val="002060"/>
                        </a:solidFill>
                        <a:effectLst/>
                        <a:latin typeface="Calibri"/>
                        <a:cs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 b="0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cs typeface="Times New Roman"/>
                        </a:rPr>
                        <a:t>- активно ищут работу</a:t>
                      </a:r>
                      <a:endParaRPr lang="ru-RU" sz="2400" b="0" dirty="0">
                        <a:solidFill>
                          <a:srgbClr val="002060"/>
                        </a:solidFill>
                        <a:effectLst/>
                        <a:latin typeface="Calibri"/>
                        <a:cs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 b="0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cs typeface="Times New Roman"/>
                        </a:rPr>
                        <a:t>- готовы приступить к работе немедленно</a:t>
                      </a:r>
                      <a:endParaRPr lang="ru-RU" sz="2400" b="0" dirty="0">
                        <a:solidFill>
                          <a:srgbClr val="002060"/>
                        </a:solidFill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604351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70186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7200" b="1" dirty="0" smtClean="0">
                <a:solidFill>
                  <a:srgbClr val="002060"/>
                </a:solidFill>
              </a:rPr>
              <a:t>Виды безработицы</a:t>
            </a:r>
            <a:endParaRPr lang="ru-RU" sz="7200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88840"/>
            <a:ext cx="8229600" cy="4525963"/>
          </a:xfrm>
        </p:spPr>
        <p:txBody>
          <a:bodyPr numCol="2">
            <a:normAutofit/>
          </a:bodyPr>
          <a:lstStyle/>
          <a:p>
            <a:pPr>
              <a:lnSpc>
                <a:spcPct val="150000"/>
              </a:lnSpc>
            </a:pPr>
            <a:r>
              <a:rPr lang="ru-RU" sz="3600" dirty="0" smtClean="0">
                <a:solidFill>
                  <a:srgbClr val="002060"/>
                </a:solidFill>
              </a:rPr>
              <a:t>Фрикционная</a:t>
            </a:r>
          </a:p>
          <a:p>
            <a:pPr>
              <a:lnSpc>
                <a:spcPct val="150000"/>
              </a:lnSpc>
            </a:pPr>
            <a:r>
              <a:rPr lang="ru-RU" sz="3600" dirty="0" smtClean="0">
                <a:solidFill>
                  <a:srgbClr val="002060"/>
                </a:solidFill>
              </a:rPr>
              <a:t>Структурная</a:t>
            </a:r>
          </a:p>
          <a:p>
            <a:pPr>
              <a:lnSpc>
                <a:spcPct val="150000"/>
              </a:lnSpc>
            </a:pPr>
            <a:r>
              <a:rPr lang="ru-RU" sz="3600" dirty="0" smtClean="0">
                <a:solidFill>
                  <a:srgbClr val="002060"/>
                </a:solidFill>
              </a:rPr>
              <a:t>Циклическая</a:t>
            </a:r>
          </a:p>
          <a:p>
            <a:pPr marL="0" indent="0">
              <a:lnSpc>
                <a:spcPct val="150000"/>
              </a:lnSpc>
              <a:buNone/>
            </a:pPr>
            <a:endParaRPr lang="ru-RU" sz="3600" dirty="0" smtClean="0">
              <a:solidFill>
                <a:srgbClr val="002060"/>
              </a:solidFill>
            </a:endParaRPr>
          </a:p>
          <a:p>
            <a:pPr>
              <a:lnSpc>
                <a:spcPct val="150000"/>
              </a:lnSpc>
            </a:pPr>
            <a:r>
              <a:rPr lang="ru-RU" sz="3600" dirty="0" smtClean="0">
                <a:solidFill>
                  <a:srgbClr val="002060"/>
                </a:solidFill>
              </a:rPr>
              <a:t>Сезонная</a:t>
            </a:r>
          </a:p>
          <a:p>
            <a:pPr>
              <a:lnSpc>
                <a:spcPct val="150000"/>
              </a:lnSpc>
            </a:pPr>
            <a:r>
              <a:rPr lang="ru-RU" sz="3600" dirty="0" smtClean="0">
                <a:solidFill>
                  <a:srgbClr val="002060"/>
                </a:solidFill>
              </a:rPr>
              <a:t>Скрытая</a:t>
            </a:r>
            <a:endParaRPr lang="ru-RU" sz="3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81542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930226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</a:rPr>
              <a:t>Уровень безработицы</a:t>
            </a:r>
            <a:endParaRPr lang="ru-RU" b="1" dirty="0">
              <a:solidFill>
                <a:srgbClr val="00206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2636912"/>
                <a:ext cx="8229600" cy="3489251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3600" b="0" smtClean="0">
                          <a:solidFill>
                            <a:srgbClr val="002060"/>
                          </a:solidFill>
                        </a:rPr>
                        <m:t>Уб=</m:t>
                      </m:r>
                      <m:f>
                        <m:fPr>
                          <m:ctrlPr>
                            <a:rPr lang="ru-RU" sz="3600" i="1">
                              <a:solidFill>
                                <a:srgbClr val="002060"/>
                              </a:solidFill>
                            </a:rPr>
                          </m:ctrlPr>
                        </m:fPr>
                        <m:num>
                          <m:r>
                            <a:rPr lang="ru-RU" sz="3600" b="0">
                              <a:solidFill>
                                <a:srgbClr val="002060"/>
                              </a:solidFill>
                            </a:rPr>
                            <m:t>Количество безработных</m:t>
                          </m:r>
                        </m:num>
                        <m:den>
                          <m:r>
                            <a:rPr lang="ru-RU" sz="3600" b="0">
                              <a:solidFill>
                                <a:srgbClr val="002060"/>
                              </a:solidFill>
                            </a:rPr>
                            <m:t>Рабочая сила</m:t>
                          </m:r>
                        </m:den>
                      </m:f>
                      <m:r>
                        <a:rPr lang="ru-RU" sz="3600" b="0">
                          <a:solidFill>
                            <a:srgbClr val="002060"/>
                          </a:solidFill>
                        </a:rPr>
                        <m:t> х </m:t>
                      </m:r>
                      <m:r>
                        <a:rPr lang="ru-RU" sz="3600" b="0" i="1">
                          <a:solidFill>
                            <a:srgbClr val="002060"/>
                          </a:solidFill>
                        </a:rPr>
                        <m:t>100</m:t>
                      </m:r>
                      <m:r>
                        <a:rPr lang="ru-RU" sz="3600" b="0">
                          <a:solidFill>
                            <a:srgbClr val="002060"/>
                          </a:solidFill>
                        </a:rPr>
                        <m:t>%</m:t>
                      </m:r>
                    </m:oMath>
                  </m:oMathPara>
                </a14:m>
                <a:endParaRPr lang="ru-RU" sz="3600" dirty="0">
                  <a:solidFill>
                    <a:srgbClr val="002060"/>
                  </a:solidFill>
                  <a:effectLst/>
                </a:endParaRPr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2636912"/>
                <a:ext cx="8229600" cy="3489251"/>
              </a:xfr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625353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32656"/>
                <a:ext cx="8229600" cy="5793507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ru-RU" b="1" dirty="0">
                    <a:solidFill>
                      <a:srgbClr val="002060"/>
                    </a:solidFill>
                  </a:rPr>
                  <a:t>Пример</a:t>
                </a:r>
                <a:r>
                  <a:rPr lang="ru-RU" dirty="0">
                    <a:solidFill>
                      <a:srgbClr val="002060"/>
                    </a:solidFill>
                  </a:rPr>
                  <a:t>. </a:t>
                </a:r>
                <a:endParaRPr lang="ru-RU" dirty="0" smtClean="0">
                  <a:solidFill>
                    <a:srgbClr val="002060"/>
                  </a:solidFill>
                </a:endParaRPr>
              </a:p>
              <a:p>
                <a:pPr marL="0" indent="0">
                  <a:buNone/>
                </a:pPr>
                <a:r>
                  <a:rPr lang="ru-RU" dirty="0" smtClean="0">
                    <a:solidFill>
                      <a:srgbClr val="002060"/>
                    </a:solidFill>
                  </a:rPr>
                  <a:t>Количество </a:t>
                </a:r>
                <a:r>
                  <a:rPr lang="ru-RU" dirty="0">
                    <a:solidFill>
                      <a:srgbClr val="002060"/>
                    </a:solidFill>
                  </a:rPr>
                  <a:t>безработных в стране равно 10 млн человек, количество занятых равно 90 млн человек. Определить уровень </a:t>
                </a:r>
                <a:r>
                  <a:rPr lang="ru-RU" dirty="0" smtClean="0">
                    <a:solidFill>
                      <a:srgbClr val="002060"/>
                    </a:solidFill>
                  </a:rPr>
                  <a:t>безработицы.</a:t>
                </a:r>
              </a:p>
              <a:p>
                <a:pPr>
                  <a:lnSpc>
                    <a:spcPct val="150000"/>
                  </a:lnSpc>
                </a:pPr>
                <a:r>
                  <a:rPr lang="ru-RU" dirty="0" smtClean="0">
                    <a:solidFill>
                      <a:srgbClr val="002060"/>
                    </a:solidFill>
                    <a:latin typeface="Times New Roman"/>
                  </a:rPr>
                  <a:t>РС = 90+10 = 100 (млн человек);</a:t>
                </a:r>
                <a:endParaRPr lang="ru-RU" dirty="0">
                  <a:solidFill>
                    <a:srgbClr val="002060"/>
                  </a:solidFill>
                  <a:effectLst/>
                </a:endParaRPr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ru-RU" i="1">
                        <a:solidFill>
                          <a:srgbClr val="002060"/>
                        </a:solidFill>
                        <a:effectLst/>
                        <a:latin typeface="Cambria Math"/>
                        <a:cs typeface="Times New Roman"/>
                      </a:rPr>
                      <m:t>уб=</m:t>
                    </m:r>
                    <m:f>
                      <m:fPr>
                        <m:ctrlPr>
                          <a:rPr lang="ru-RU" i="1">
                            <a:solidFill>
                              <a:srgbClr val="002060"/>
                            </a:solidFill>
                            <a:effectLst/>
                            <a:latin typeface="Cambria Math"/>
                            <a:cs typeface="Times New Roman"/>
                          </a:rPr>
                        </m:ctrlPr>
                      </m:fPr>
                      <m:num>
                        <m:r>
                          <a:rPr lang="ru-RU" i="1">
                            <a:solidFill>
                              <a:srgbClr val="002060"/>
                            </a:solidFill>
                            <a:effectLst/>
                            <a:latin typeface="Cambria Math"/>
                            <a:cs typeface="Times New Roman"/>
                          </a:rPr>
                          <m:t>количество безработных</m:t>
                        </m:r>
                      </m:num>
                      <m:den>
                        <m:r>
                          <a:rPr lang="ru-RU" i="1">
                            <a:solidFill>
                              <a:srgbClr val="002060"/>
                            </a:solidFill>
                            <a:effectLst/>
                            <a:latin typeface="Cambria Math"/>
                            <a:cs typeface="Times New Roman"/>
                          </a:rPr>
                          <m:t>рабочая сила</m:t>
                        </m:r>
                      </m:den>
                    </m:f>
                    <m:r>
                      <a:rPr lang="ru-RU" i="1">
                        <a:solidFill>
                          <a:srgbClr val="002060"/>
                        </a:solidFill>
                        <a:effectLst/>
                        <a:latin typeface="Cambria Math"/>
                        <a:cs typeface="Times New Roman"/>
                      </a:rPr>
                      <m:t>  х 100%</m:t>
                    </m:r>
                  </m:oMath>
                </a14:m>
                <a:endParaRPr lang="ru-RU" dirty="0">
                  <a:solidFill>
                    <a:srgbClr val="002060"/>
                  </a:solidFill>
                  <a:effectLst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ru-RU" dirty="0" err="1">
                    <a:solidFill>
                      <a:srgbClr val="002060"/>
                    </a:solidFill>
                    <a:effectLst/>
                    <a:latin typeface="Times New Roman"/>
                    <a:ea typeface="Times New Roman"/>
                  </a:rPr>
                  <a:t>уб</a:t>
                </a:r>
                <a:r>
                  <a:rPr lang="ru-RU" dirty="0">
                    <a:solidFill>
                      <a:srgbClr val="002060"/>
                    </a:solidFill>
                    <a:effectLst/>
                    <a:latin typeface="Times New Roman"/>
                    <a:ea typeface="Times New Roman"/>
                  </a:rPr>
                  <a:t> = 10 : 100 х 100% = 10 %.</a:t>
                </a:r>
                <a:endParaRPr lang="ru-RU" dirty="0">
                  <a:solidFill>
                    <a:srgbClr val="002060"/>
                  </a:solidFill>
                  <a:effectLst/>
                </a:endParaRPr>
              </a:p>
              <a:p>
                <a:pPr marL="0" indent="0">
                  <a:buNone/>
                </a:pPr>
                <a:endParaRPr lang="ru-RU" dirty="0">
                  <a:solidFill>
                    <a:srgbClr val="002060"/>
                  </a:solidFill>
                </a:endParaRPr>
              </a:p>
            </p:txBody>
          </p:sp>
        </mc:Choice>
        <mc:Fallback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32656"/>
                <a:ext cx="8229600" cy="5793507"/>
              </a:xfrm>
              <a:blipFill rotWithShape="1">
                <a:blip r:embed="rId2"/>
                <a:stretch>
                  <a:fillRect l="-1852" t="-136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472193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012974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Фактический уровень безработицы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18457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b="1" dirty="0" smtClean="0">
                <a:solidFill>
                  <a:srgbClr val="002060"/>
                </a:solidFill>
                <a:latin typeface="Times New Roman"/>
                <a:ea typeface="Calibri"/>
              </a:rPr>
              <a:t>У </a:t>
            </a:r>
            <a:r>
              <a:rPr lang="ru-RU" b="1" dirty="0">
                <a:solidFill>
                  <a:srgbClr val="002060"/>
                </a:solidFill>
                <a:latin typeface="Times New Roman"/>
                <a:ea typeface="Calibri"/>
              </a:rPr>
              <a:t>факт = У </a:t>
            </a:r>
            <a:r>
              <a:rPr lang="ru-RU" b="1" dirty="0" err="1">
                <a:solidFill>
                  <a:srgbClr val="002060"/>
                </a:solidFill>
                <a:latin typeface="Times New Roman"/>
                <a:ea typeface="Calibri"/>
              </a:rPr>
              <a:t>фрикц</a:t>
            </a:r>
            <a:r>
              <a:rPr lang="ru-RU" b="1" dirty="0">
                <a:solidFill>
                  <a:srgbClr val="002060"/>
                </a:solidFill>
                <a:latin typeface="Times New Roman"/>
                <a:ea typeface="Calibri"/>
              </a:rPr>
              <a:t>. + У </a:t>
            </a:r>
            <a:r>
              <a:rPr lang="ru-RU" b="1" dirty="0" err="1">
                <a:solidFill>
                  <a:srgbClr val="002060"/>
                </a:solidFill>
                <a:latin typeface="Times New Roman"/>
                <a:ea typeface="Calibri"/>
              </a:rPr>
              <a:t>структ</a:t>
            </a:r>
            <a:r>
              <a:rPr lang="ru-RU" b="1" dirty="0">
                <a:solidFill>
                  <a:srgbClr val="002060"/>
                </a:solidFill>
                <a:latin typeface="Times New Roman"/>
                <a:ea typeface="Calibri"/>
              </a:rPr>
              <a:t>. + У цикл</a:t>
            </a:r>
            <a:r>
              <a:rPr lang="ru-RU" b="1" dirty="0" smtClean="0">
                <a:solidFill>
                  <a:srgbClr val="002060"/>
                </a:solidFill>
                <a:latin typeface="Times New Roman"/>
                <a:ea typeface="Calibri"/>
              </a:rPr>
              <a:t>.</a:t>
            </a:r>
          </a:p>
          <a:p>
            <a:r>
              <a:rPr lang="ru-RU" b="1" i="1" dirty="0">
                <a:solidFill>
                  <a:srgbClr val="002060"/>
                </a:solidFill>
              </a:rPr>
              <a:t>Пример.</a:t>
            </a:r>
            <a:endParaRPr lang="ru-RU" b="1" i="1" dirty="0">
              <a:solidFill>
                <a:srgbClr val="002060"/>
              </a:solidFill>
            </a:endParaRPr>
          </a:p>
          <a:p>
            <a:r>
              <a:rPr lang="ru-RU" i="1" dirty="0" smtClean="0">
                <a:solidFill>
                  <a:srgbClr val="002060"/>
                </a:solidFill>
              </a:rPr>
              <a:t> У </a:t>
            </a:r>
            <a:r>
              <a:rPr lang="ru-RU" i="1" dirty="0">
                <a:solidFill>
                  <a:srgbClr val="002060"/>
                </a:solidFill>
              </a:rPr>
              <a:t>факт = 9%,  У </a:t>
            </a:r>
            <a:r>
              <a:rPr lang="ru-RU" i="1" dirty="0" err="1">
                <a:solidFill>
                  <a:srgbClr val="002060"/>
                </a:solidFill>
              </a:rPr>
              <a:t>фрикц</a:t>
            </a:r>
            <a:r>
              <a:rPr lang="ru-RU" i="1" dirty="0">
                <a:solidFill>
                  <a:srgbClr val="002060"/>
                </a:solidFill>
              </a:rPr>
              <a:t> = 4%, У </a:t>
            </a:r>
            <a:r>
              <a:rPr lang="ru-RU" i="1" dirty="0" err="1">
                <a:solidFill>
                  <a:srgbClr val="002060"/>
                </a:solidFill>
              </a:rPr>
              <a:t>структ</a:t>
            </a:r>
            <a:r>
              <a:rPr lang="ru-RU" i="1" dirty="0">
                <a:solidFill>
                  <a:srgbClr val="002060"/>
                </a:solidFill>
              </a:rPr>
              <a:t> = 3%. Определить уровень циклической безработицы.</a:t>
            </a:r>
            <a:endParaRPr lang="ru-RU" i="1" dirty="0">
              <a:solidFill>
                <a:srgbClr val="002060"/>
              </a:solidFill>
            </a:endParaRPr>
          </a:p>
          <a:p>
            <a:r>
              <a:rPr lang="ru-RU" i="1" dirty="0">
                <a:solidFill>
                  <a:srgbClr val="002060"/>
                </a:solidFill>
              </a:rPr>
              <a:t>Решение. У факт = У </a:t>
            </a:r>
            <a:r>
              <a:rPr lang="ru-RU" i="1" dirty="0" err="1">
                <a:solidFill>
                  <a:srgbClr val="002060"/>
                </a:solidFill>
              </a:rPr>
              <a:t>фрикц</a:t>
            </a:r>
            <a:r>
              <a:rPr lang="ru-RU" i="1" dirty="0">
                <a:solidFill>
                  <a:srgbClr val="002060"/>
                </a:solidFill>
              </a:rPr>
              <a:t>. + У </a:t>
            </a:r>
            <a:r>
              <a:rPr lang="ru-RU" i="1" dirty="0" err="1">
                <a:solidFill>
                  <a:srgbClr val="002060"/>
                </a:solidFill>
              </a:rPr>
              <a:t>структ</a:t>
            </a:r>
            <a:r>
              <a:rPr lang="ru-RU" i="1" dirty="0">
                <a:solidFill>
                  <a:srgbClr val="002060"/>
                </a:solidFill>
              </a:rPr>
              <a:t>. + У цикл</a:t>
            </a:r>
            <a:endParaRPr lang="ru-RU" i="1" dirty="0">
              <a:solidFill>
                <a:srgbClr val="002060"/>
              </a:solidFill>
            </a:endParaRPr>
          </a:p>
          <a:p>
            <a:r>
              <a:rPr lang="ru-RU" i="1" dirty="0">
                <a:solidFill>
                  <a:srgbClr val="002060"/>
                </a:solidFill>
              </a:rPr>
              <a:t>У цикл  = У факт. – (У </a:t>
            </a:r>
            <a:r>
              <a:rPr lang="ru-RU" i="1" dirty="0" err="1">
                <a:solidFill>
                  <a:srgbClr val="002060"/>
                </a:solidFill>
              </a:rPr>
              <a:t>фрикц</a:t>
            </a:r>
            <a:r>
              <a:rPr lang="ru-RU" i="1" dirty="0">
                <a:solidFill>
                  <a:srgbClr val="002060"/>
                </a:solidFill>
              </a:rPr>
              <a:t>  + У </a:t>
            </a:r>
            <a:r>
              <a:rPr lang="ru-RU" i="1" dirty="0" err="1">
                <a:solidFill>
                  <a:srgbClr val="002060"/>
                </a:solidFill>
              </a:rPr>
              <a:t>струк</a:t>
            </a:r>
            <a:r>
              <a:rPr lang="ru-RU" i="1" dirty="0">
                <a:solidFill>
                  <a:srgbClr val="002060"/>
                </a:solidFill>
              </a:rPr>
              <a:t>)    = 9 – (4+3) = 2 (%)</a:t>
            </a:r>
            <a:endParaRPr lang="ru-RU" i="1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73974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976664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ru-RU" b="1" dirty="0">
                <a:solidFill>
                  <a:srgbClr val="002060"/>
                </a:solidFill>
                <a:latin typeface="Times New Roman"/>
                <a:ea typeface="Calibri"/>
              </a:rPr>
              <a:t>Полная занятость</a:t>
            </a:r>
            <a:r>
              <a:rPr lang="ru-RU" dirty="0">
                <a:solidFill>
                  <a:srgbClr val="002060"/>
                </a:solidFill>
                <a:latin typeface="Times New Roman"/>
                <a:ea typeface="Calibri"/>
              </a:rPr>
              <a:t> наступает, когда в стране отсутствует циклическая </a:t>
            </a:r>
            <a:r>
              <a:rPr lang="ru-RU" dirty="0" smtClean="0">
                <a:solidFill>
                  <a:srgbClr val="002060"/>
                </a:solidFill>
                <a:latin typeface="Times New Roman"/>
                <a:ea typeface="Calibri"/>
              </a:rPr>
              <a:t>безработица</a:t>
            </a:r>
          </a:p>
          <a:p>
            <a:pPr marL="0" indent="0">
              <a:lnSpc>
                <a:spcPct val="150000"/>
              </a:lnSpc>
              <a:buNone/>
            </a:pPr>
            <a:endParaRPr lang="ru-RU" b="1" dirty="0" smtClean="0">
              <a:solidFill>
                <a:srgbClr val="002060"/>
              </a:solidFill>
              <a:latin typeface="Times New Roman"/>
              <a:ea typeface="Calibri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b="1" dirty="0" smtClean="0">
                <a:solidFill>
                  <a:srgbClr val="002060"/>
                </a:solidFill>
                <a:latin typeface="Times New Roman"/>
                <a:ea typeface="Calibri"/>
              </a:rPr>
              <a:t>Естественный </a:t>
            </a:r>
            <a:r>
              <a:rPr lang="ru-RU" b="1" dirty="0">
                <a:solidFill>
                  <a:srgbClr val="002060"/>
                </a:solidFill>
                <a:latin typeface="Times New Roman"/>
                <a:ea typeface="Calibri"/>
              </a:rPr>
              <a:t>уровень безработицы –</a:t>
            </a:r>
            <a:r>
              <a:rPr lang="ru-RU" dirty="0">
                <a:solidFill>
                  <a:srgbClr val="002060"/>
                </a:solidFill>
                <a:latin typeface="Times New Roman"/>
                <a:ea typeface="Calibri"/>
              </a:rPr>
              <a:t> уровень безработицы при полной </a:t>
            </a:r>
            <a:r>
              <a:rPr lang="ru-RU" dirty="0" smtClean="0">
                <a:solidFill>
                  <a:srgbClr val="002060"/>
                </a:solidFill>
                <a:latin typeface="Times New Roman"/>
                <a:ea typeface="Calibri"/>
              </a:rPr>
              <a:t>занятости</a:t>
            </a:r>
          </a:p>
          <a:p>
            <a:pPr marL="0" indent="0">
              <a:lnSpc>
                <a:spcPct val="150000"/>
              </a:lnSpc>
              <a:buNone/>
            </a:pPr>
            <a:endParaRPr lang="ru-RU" dirty="0">
              <a:solidFill>
                <a:srgbClr val="002060"/>
              </a:solidFill>
              <a:latin typeface="Times New Roman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ru-RU" b="1" dirty="0">
                <a:solidFill>
                  <a:srgbClr val="002060"/>
                </a:solidFill>
                <a:latin typeface="Times New Roman"/>
                <a:ea typeface="Calibri"/>
              </a:rPr>
              <a:t>У ест. = У </a:t>
            </a:r>
            <a:r>
              <a:rPr lang="ru-RU" b="1" dirty="0" err="1">
                <a:solidFill>
                  <a:srgbClr val="002060"/>
                </a:solidFill>
                <a:latin typeface="Times New Roman"/>
                <a:ea typeface="Calibri"/>
              </a:rPr>
              <a:t>фрикц</a:t>
            </a:r>
            <a:r>
              <a:rPr lang="ru-RU" b="1" dirty="0">
                <a:solidFill>
                  <a:srgbClr val="002060"/>
                </a:solidFill>
                <a:latin typeface="Times New Roman"/>
                <a:ea typeface="Calibri"/>
              </a:rPr>
              <a:t>. + У </a:t>
            </a:r>
            <a:r>
              <a:rPr lang="ru-RU" b="1" dirty="0" err="1">
                <a:solidFill>
                  <a:srgbClr val="002060"/>
                </a:solidFill>
                <a:latin typeface="Times New Roman"/>
                <a:ea typeface="Calibri"/>
              </a:rPr>
              <a:t>структ</a:t>
            </a:r>
            <a:r>
              <a:rPr lang="ru-RU" b="1" dirty="0">
                <a:solidFill>
                  <a:srgbClr val="002060"/>
                </a:solidFill>
                <a:latin typeface="Times New Roman"/>
                <a:ea typeface="Calibri"/>
              </a:rPr>
              <a:t>.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22052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88640"/>
            <a:ext cx="8760712" cy="59046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943210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dirty="0" smtClean="0">
                <a:solidFill>
                  <a:srgbClr val="002060"/>
                </a:solidFill>
              </a:rPr>
              <a:t>Последствия безработицы</a:t>
            </a:r>
            <a:endParaRPr lang="ru-RU" sz="5400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lvl="0">
              <a:lnSpc>
                <a:spcPct val="150000"/>
              </a:lnSpc>
              <a:buFont typeface="Times New Roman"/>
              <a:buChar char="-"/>
            </a:pPr>
            <a:r>
              <a:rPr lang="ru-RU" dirty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Снижение доходов</a:t>
            </a:r>
            <a:endParaRPr lang="ru-RU" sz="2800" dirty="0">
              <a:solidFill>
                <a:srgbClr val="002060"/>
              </a:solidFill>
              <a:ea typeface="Calibri"/>
              <a:cs typeface="Times New Roman"/>
            </a:endParaRPr>
          </a:p>
          <a:p>
            <a:pPr lvl="0">
              <a:lnSpc>
                <a:spcPct val="150000"/>
              </a:lnSpc>
              <a:buFont typeface="Times New Roman"/>
              <a:buChar char="-"/>
            </a:pPr>
            <a:r>
              <a:rPr lang="ru-RU" dirty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Проблемы с психическим здоровьем</a:t>
            </a:r>
            <a:endParaRPr lang="ru-RU" sz="2800" dirty="0">
              <a:solidFill>
                <a:srgbClr val="002060"/>
              </a:solidFill>
              <a:ea typeface="Calibri"/>
              <a:cs typeface="Times New Roman"/>
            </a:endParaRPr>
          </a:p>
          <a:p>
            <a:pPr lvl="0">
              <a:lnSpc>
                <a:spcPct val="150000"/>
              </a:lnSpc>
              <a:buFont typeface="Times New Roman"/>
              <a:buChar char="-"/>
            </a:pPr>
            <a:r>
              <a:rPr lang="ru-RU" dirty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Потеря квалификации</a:t>
            </a:r>
            <a:endParaRPr lang="ru-RU" sz="2800" dirty="0">
              <a:solidFill>
                <a:srgbClr val="002060"/>
              </a:solidFill>
              <a:ea typeface="Calibri"/>
              <a:cs typeface="Times New Roman"/>
            </a:endParaRPr>
          </a:p>
          <a:p>
            <a:pPr lvl="0">
              <a:lnSpc>
                <a:spcPct val="150000"/>
              </a:lnSpc>
              <a:buFont typeface="Times New Roman"/>
              <a:buChar char="-"/>
            </a:pPr>
            <a:r>
              <a:rPr lang="ru-RU" dirty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Экономические последствия (потеря ВВП)</a:t>
            </a:r>
            <a:endParaRPr lang="ru-RU" sz="2800" dirty="0">
              <a:solidFill>
                <a:srgbClr val="002060"/>
              </a:solidFill>
              <a:ea typeface="Calibri"/>
              <a:cs typeface="Times New Roman"/>
            </a:endParaRPr>
          </a:p>
          <a:p>
            <a:pPr lvl="0">
              <a:lnSpc>
                <a:spcPct val="150000"/>
              </a:lnSpc>
              <a:buFont typeface="Times New Roman"/>
              <a:buChar char="-"/>
            </a:pPr>
            <a:r>
              <a:rPr lang="ru-RU" dirty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Ухудшение криминогенной ситуации</a:t>
            </a:r>
            <a:endParaRPr lang="ru-RU" sz="2800" dirty="0">
              <a:solidFill>
                <a:srgbClr val="002060"/>
              </a:solidFill>
              <a:ea typeface="Calibri"/>
              <a:cs typeface="Times New Roman"/>
            </a:endParaRPr>
          </a:p>
          <a:p>
            <a:pPr lvl="0">
              <a:lnSpc>
                <a:spcPct val="150000"/>
              </a:lnSpc>
              <a:buFont typeface="Times New Roman"/>
              <a:buChar char="-"/>
            </a:pPr>
            <a:r>
              <a:rPr lang="ru-RU" dirty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Ухудшение динамики роста интереса населения к труду</a:t>
            </a:r>
            <a:endParaRPr lang="ru-RU" sz="2800" dirty="0">
              <a:solidFill>
                <a:srgbClr val="002060"/>
              </a:solidFill>
              <a:ea typeface="Calibri"/>
              <a:cs typeface="Times New Roman"/>
            </a:endParaRPr>
          </a:p>
          <a:p>
            <a:pPr lvl="0">
              <a:lnSpc>
                <a:spcPct val="150000"/>
              </a:lnSpc>
              <a:spcAft>
                <a:spcPts val="1000"/>
              </a:spcAft>
              <a:buFont typeface="Times New Roman"/>
              <a:buChar char="-"/>
            </a:pPr>
            <a:r>
              <a:rPr lang="ru-RU" dirty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Снижение уровня обеспеченности домохозяйств</a:t>
            </a:r>
            <a:endParaRPr lang="ru-RU" sz="2800" dirty="0">
              <a:solidFill>
                <a:srgbClr val="002060"/>
              </a:solidFill>
              <a:ea typeface="Calibri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740410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150000"/>
              </a:lnSpc>
              <a:spcAft>
                <a:spcPts val="0"/>
              </a:spcAft>
              <a:buNone/>
            </a:pPr>
            <a:r>
              <a:rPr lang="ru-RU" sz="3600" b="1" dirty="0" smtClean="0">
                <a:solidFill>
                  <a:srgbClr val="002060"/>
                </a:solidFill>
                <a:latin typeface="Times New Roman"/>
                <a:ea typeface="Times New Roman"/>
              </a:rPr>
              <a:t>1.  </a:t>
            </a:r>
            <a:r>
              <a:rPr lang="ru-RU" sz="36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Под </a:t>
            </a:r>
            <a:r>
              <a:rPr lang="ru-RU" sz="3600" dirty="0">
                <a:solidFill>
                  <a:srgbClr val="002060"/>
                </a:solidFill>
                <a:latin typeface="Times New Roman"/>
                <a:ea typeface="Times New Roman"/>
              </a:rPr>
              <a:t>полной занятостью в экономической теории </a:t>
            </a:r>
            <a:r>
              <a:rPr lang="ru-RU" sz="36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 принято </a:t>
            </a:r>
            <a:r>
              <a:rPr lang="ru-RU" sz="3600" dirty="0">
                <a:solidFill>
                  <a:srgbClr val="002060"/>
                </a:solidFill>
                <a:latin typeface="Times New Roman"/>
                <a:ea typeface="Times New Roman"/>
              </a:rPr>
              <a:t>понимать ситуацию, когда отсутствует безработица: </a:t>
            </a:r>
            <a:endParaRPr lang="ru-RU" sz="3600" dirty="0">
              <a:solidFill>
                <a:srgbClr val="002060"/>
              </a:solidFill>
            </a:endParaRPr>
          </a:p>
          <a:p>
            <a:pPr marL="0" indent="0" algn="ctr">
              <a:lnSpc>
                <a:spcPct val="150000"/>
              </a:lnSpc>
              <a:spcAft>
                <a:spcPts val="0"/>
              </a:spcAft>
              <a:buNone/>
            </a:pPr>
            <a:r>
              <a:rPr lang="ru-RU" sz="36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 а</a:t>
            </a:r>
            <a:r>
              <a:rPr lang="ru-RU" sz="3600" dirty="0">
                <a:solidFill>
                  <a:srgbClr val="002060"/>
                </a:solidFill>
                <a:latin typeface="Times New Roman"/>
                <a:ea typeface="Times New Roman"/>
              </a:rPr>
              <a:t>) </a:t>
            </a:r>
            <a:r>
              <a:rPr lang="ru-RU" sz="36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циклическая</a:t>
            </a:r>
            <a:r>
              <a:rPr lang="ru-RU" sz="3600" dirty="0">
                <a:solidFill>
                  <a:srgbClr val="002060"/>
                </a:solidFill>
                <a:latin typeface="Times New Roman"/>
                <a:ea typeface="Times New Roman"/>
              </a:rPr>
              <a:t>	</a:t>
            </a:r>
            <a:r>
              <a:rPr lang="ru-RU" sz="36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 б</a:t>
            </a:r>
            <a:r>
              <a:rPr lang="ru-RU" sz="3600" dirty="0">
                <a:solidFill>
                  <a:srgbClr val="002060"/>
                </a:solidFill>
                <a:latin typeface="Times New Roman"/>
                <a:ea typeface="Times New Roman"/>
              </a:rPr>
              <a:t>) </a:t>
            </a:r>
            <a:r>
              <a:rPr lang="ru-RU" sz="36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фрикционная     в</a:t>
            </a:r>
            <a:r>
              <a:rPr lang="ru-RU" sz="3600" dirty="0">
                <a:solidFill>
                  <a:srgbClr val="002060"/>
                </a:solidFill>
                <a:latin typeface="Times New Roman"/>
                <a:ea typeface="Times New Roman"/>
              </a:rPr>
              <a:t>) </a:t>
            </a:r>
            <a:r>
              <a:rPr lang="ru-RU" sz="36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структурна	</a:t>
            </a:r>
            <a:endParaRPr lang="ru-RU" sz="3600" dirty="0" smtClean="0">
              <a:solidFill>
                <a:srgbClr val="002060"/>
              </a:solidFill>
            </a:endParaRPr>
          </a:p>
          <a:p>
            <a:pPr marL="0" indent="0">
              <a:lnSpc>
                <a:spcPct val="150000"/>
              </a:lnSpc>
              <a:spcAft>
                <a:spcPts val="0"/>
              </a:spcAft>
              <a:buNone/>
            </a:pPr>
            <a:endParaRPr lang="ru-RU" sz="3600" dirty="0" smtClean="0">
              <a:solidFill>
                <a:srgbClr val="002060"/>
              </a:solidFill>
            </a:endParaRPr>
          </a:p>
          <a:p>
            <a:pPr marL="0" indent="0">
              <a:lnSpc>
                <a:spcPct val="150000"/>
              </a:lnSpc>
              <a:spcAft>
                <a:spcPts val="0"/>
              </a:spcAft>
              <a:buNone/>
            </a:pPr>
            <a:endParaRPr lang="ru-RU" sz="3600" dirty="0" smtClean="0">
              <a:solidFill>
                <a:srgbClr val="002060"/>
              </a:solidFill>
            </a:endParaRPr>
          </a:p>
          <a:p>
            <a:pPr marL="0" indent="0">
              <a:lnSpc>
                <a:spcPct val="150000"/>
              </a:lnSpc>
              <a:spcAft>
                <a:spcPts val="0"/>
              </a:spcAft>
              <a:buNone/>
            </a:pPr>
            <a:r>
              <a:rPr lang="ru-RU" sz="3600" b="1" dirty="0" smtClean="0">
                <a:solidFill>
                  <a:srgbClr val="002060"/>
                </a:solidFill>
                <a:latin typeface="Times New Roman"/>
                <a:ea typeface="Times New Roman"/>
              </a:rPr>
              <a:t>2.  </a:t>
            </a:r>
            <a:r>
              <a:rPr lang="ru-RU" sz="36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Экономически активное население - это: </a:t>
            </a:r>
            <a:endParaRPr lang="ru-RU" sz="3600" dirty="0" smtClean="0">
              <a:solidFill>
                <a:srgbClr val="002060"/>
              </a:solidFill>
            </a:endParaRPr>
          </a:p>
          <a:p>
            <a:pPr marL="0" indent="0">
              <a:lnSpc>
                <a:spcPct val="150000"/>
              </a:lnSpc>
              <a:spcAft>
                <a:spcPts val="0"/>
              </a:spcAft>
              <a:buNone/>
            </a:pPr>
            <a:r>
              <a:rPr lang="ru-RU" sz="36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       а</a:t>
            </a:r>
            <a:r>
              <a:rPr lang="ru-RU" sz="3600" dirty="0">
                <a:solidFill>
                  <a:srgbClr val="002060"/>
                </a:solidFill>
                <a:latin typeface="Times New Roman"/>
                <a:ea typeface="Times New Roman"/>
              </a:rPr>
              <a:t>) безработные, ищущие работу; </a:t>
            </a:r>
            <a:endParaRPr lang="ru-RU" sz="3600" dirty="0">
              <a:solidFill>
                <a:srgbClr val="002060"/>
              </a:solidFill>
            </a:endParaRPr>
          </a:p>
          <a:p>
            <a:pPr marL="0" indent="0">
              <a:lnSpc>
                <a:spcPct val="150000"/>
              </a:lnSpc>
              <a:spcAft>
                <a:spcPts val="0"/>
              </a:spcAft>
              <a:buNone/>
            </a:pPr>
            <a:r>
              <a:rPr lang="ru-RU" sz="36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       б</a:t>
            </a:r>
            <a:r>
              <a:rPr lang="ru-RU" sz="3600" dirty="0">
                <a:solidFill>
                  <a:srgbClr val="002060"/>
                </a:solidFill>
                <a:latin typeface="Times New Roman"/>
                <a:ea typeface="Times New Roman"/>
              </a:rPr>
              <a:t>) пенсионеры; </a:t>
            </a:r>
            <a:endParaRPr lang="ru-RU" sz="3600" dirty="0">
              <a:solidFill>
                <a:srgbClr val="002060"/>
              </a:solidFill>
            </a:endParaRPr>
          </a:p>
          <a:p>
            <a:pPr marL="0" indent="0">
              <a:lnSpc>
                <a:spcPct val="150000"/>
              </a:lnSpc>
              <a:spcAft>
                <a:spcPts val="0"/>
              </a:spcAft>
              <a:buNone/>
            </a:pPr>
            <a:r>
              <a:rPr lang="ru-RU" sz="36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       в</a:t>
            </a:r>
            <a:r>
              <a:rPr lang="ru-RU" sz="3600" dirty="0">
                <a:solidFill>
                  <a:srgbClr val="002060"/>
                </a:solidFill>
                <a:latin typeface="Times New Roman"/>
                <a:ea typeface="Times New Roman"/>
              </a:rPr>
              <a:t>) работающие по найму.</a:t>
            </a:r>
            <a:endParaRPr lang="ru-RU" sz="36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402473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264696"/>
          </a:xfrm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150000"/>
              </a:lnSpc>
              <a:spcAft>
                <a:spcPts val="0"/>
              </a:spcAft>
              <a:buNone/>
            </a:pPr>
            <a:r>
              <a:rPr lang="ru-RU" b="1" dirty="0">
                <a:solidFill>
                  <a:srgbClr val="002060"/>
                </a:solidFill>
                <a:latin typeface="Times New Roman"/>
                <a:ea typeface="Times New Roman"/>
              </a:rPr>
              <a:t>3</a:t>
            </a:r>
            <a:r>
              <a:rPr lang="ru-RU" b="1" dirty="0" smtClean="0">
                <a:solidFill>
                  <a:srgbClr val="002060"/>
                </a:solidFill>
                <a:latin typeface="Times New Roman"/>
                <a:ea typeface="Times New Roman"/>
              </a:rPr>
              <a:t>.  </a:t>
            </a:r>
            <a:r>
              <a:rPr lang="ru-RU" dirty="0" smtClean="0">
                <a:solidFill>
                  <a:srgbClr val="002060"/>
                </a:solidFill>
                <a:latin typeface="Times New Roman"/>
                <a:ea typeface="Times New Roman"/>
              </a:rPr>
              <a:t>Фрикционная </a:t>
            </a:r>
            <a:r>
              <a:rPr lang="ru-RU" dirty="0">
                <a:solidFill>
                  <a:srgbClr val="002060"/>
                </a:solidFill>
                <a:latin typeface="Times New Roman"/>
                <a:ea typeface="Times New Roman"/>
              </a:rPr>
              <a:t>безработица возникает в случае: </a:t>
            </a:r>
            <a:endParaRPr lang="ru-RU" dirty="0">
              <a:solidFill>
                <a:srgbClr val="002060"/>
              </a:solidFill>
            </a:endParaRPr>
          </a:p>
          <a:p>
            <a:pPr marL="0" indent="0">
              <a:lnSpc>
                <a:spcPct val="150000"/>
              </a:lnSpc>
              <a:spcAft>
                <a:spcPts val="0"/>
              </a:spcAft>
              <a:buNone/>
            </a:pPr>
            <a:r>
              <a:rPr lang="ru-RU" dirty="0" smtClean="0">
                <a:solidFill>
                  <a:srgbClr val="002060"/>
                </a:solidFill>
                <a:latin typeface="Times New Roman"/>
                <a:ea typeface="Times New Roman"/>
              </a:rPr>
              <a:t>        а</a:t>
            </a:r>
            <a:r>
              <a:rPr lang="ru-RU" dirty="0">
                <a:solidFill>
                  <a:srgbClr val="002060"/>
                </a:solidFill>
                <a:latin typeface="Times New Roman"/>
                <a:ea typeface="Times New Roman"/>
              </a:rPr>
              <a:t>) низкой мобильности населения; </a:t>
            </a:r>
            <a:endParaRPr lang="ru-RU" dirty="0">
              <a:solidFill>
                <a:srgbClr val="002060"/>
              </a:solidFill>
            </a:endParaRPr>
          </a:p>
          <a:p>
            <a:pPr marL="0" indent="0">
              <a:lnSpc>
                <a:spcPct val="150000"/>
              </a:lnSpc>
              <a:spcAft>
                <a:spcPts val="0"/>
              </a:spcAft>
              <a:buNone/>
            </a:pPr>
            <a:r>
              <a:rPr lang="ru-RU" dirty="0" smtClean="0">
                <a:solidFill>
                  <a:srgbClr val="002060"/>
                </a:solidFill>
                <a:latin typeface="Times New Roman"/>
                <a:ea typeface="Times New Roman"/>
              </a:rPr>
              <a:t>        б</a:t>
            </a:r>
            <a:r>
              <a:rPr lang="ru-RU" dirty="0">
                <a:solidFill>
                  <a:srgbClr val="002060"/>
                </a:solidFill>
                <a:latin typeface="Times New Roman"/>
                <a:ea typeface="Times New Roman"/>
              </a:rPr>
              <a:t>) отсутствия рынка труда; </a:t>
            </a:r>
            <a:endParaRPr lang="ru-RU" dirty="0">
              <a:solidFill>
                <a:srgbClr val="002060"/>
              </a:solidFill>
            </a:endParaRPr>
          </a:p>
          <a:p>
            <a:pPr marL="0" indent="0">
              <a:lnSpc>
                <a:spcPct val="150000"/>
              </a:lnSpc>
              <a:spcAft>
                <a:spcPts val="0"/>
              </a:spcAft>
              <a:buNone/>
            </a:pPr>
            <a:r>
              <a:rPr lang="ru-RU" dirty="0" smtClean="0">
                <a:solidFill>
                  <a:srgbClr val="002060"/>
                </a:solidFill>
                <a:latin typeface="Times New Roman"/>
                <a:ea typeface="Times New Roman"/>
              </a:rPr>
              <a:t>        в</a:t>
            </a:r>
            <a:r>
              <a:rPr lang="ru-RU" dirty="0">
                <a:solidFill>
                  <a:srgbClr val="002060"/>
                </a:solidFill>
                <a:latin typeface="Times New Roman"/>
                <a:ea typeface="Times New Roman"/>
              </a:rPr>
              <a:t>) демографического спада; </a:t>
            </a:r>
            <a:endParaRPr lang="ru-RU" dirty="0">
              <a:solidFill>
                <a:srgbClr val="002060"/>
              </a:solidFill>
            </a:endParaRPr>
          </a:p>
          <a:p>
            <a:pPr marL="0" indent="0">
              <a:lnSpc>
                <a:spcPct val="150000"/>
              </a:lnSpc>
              <a:spcAft>
                <a:spcPts val="0"/>
              </a:spcAft>
              <a:buNone/>
            </a:pPr>
            <a:r>
              <a:rPr lang="ru-RU" dirty="0" smtClean="0">
                <a:solidFill>
                  <a:srgbClr val="002060"/>
                </a:solidFill>
                <a:latin typeface="Times New Roman"/>
                <a:ea typeface="Times New Roman"/>
              </a:rPr>
              <a:t>        г</a:t>
            </a:r>
            <a:r>
              <a:rPr lang="ru-RU" dirty="0">
                <a:solidFill>
                  <a:srgbClr val="002060"/>
                </a:solidFill>
                <a:latin typeface="Times New Roman"/>
                <a:ea typeface="Times New Roman"/>
              </a:rPr>
              <a:t>) появления одних профессий и исчезновения других.</a:t>
            </a:r>
            <a:endParaRPr lang="ru-RU" dirty="0">
              <a:solidFill>
                <a:srgbClr val="002060"/>
              </a:solidFill>
            </a:endParaRPr>
          </a:p>
          <a:p>
            <a:pPr marL="0" indent="0">
              <a:lnSpc>
                <a:spcPct val="150000"/>
              </a:lnSpc>
              <a:spcAft>
                <a:spcPts val="0"/>
              </a:spcAft>
              <a:buNone/>
            </a:pPr>
            <a:r>
              <a:rPr lang="ru-RU" dirty="0">
                <a:solidFill>
                  <a:srgbClr val="002060"/>
                </a:solidFill>
                <a:latin typeface="Times New Roman"/>
                <a:ea typeface="Times New Roman"/>
              </a:rPr>
              <a:t> </a:t>
            </a:r>
            <a:endParaRPr lang="ru-RU" dirty="0">
              <a:solidFill>
                <a:srgbClr val="002060"/>
              </a:solidFill>
            </a:endParaRPr>
          </a:p>
          <a:p>
            <a:pPr marL="0" indent="0">
              <a:lnSpc>
                <a:spcPct val="150000"/>
              </a:lnSpc>
              <a:spcAft>
                <a:spcPts val="0"/>
              </a:spcAft>
              <a:buNone/>
            </a:pPr>
            <a:r>
              <a:rPr lang="ru-RU" b="1" dirty="0">
                <a:solidFill>
                  <a:srgbClr val="002060"/>
                </a:solidFill>
                <a:latin typeface="Times New Roman"/>
                <a:ea typeface="Times New Roman"/>
              </a:rPr>
              <a:t>4</a:t>
            </a:r>
            <a:r>
              <a:rPr lang="ru-RU" dirty="0">
                <a:solidFill>
                  <a:srgbClr val="002060"/>
                </a:solidFill>
                <a:latin typeface="Times New Roman"/>
                <a:ea typeface="Times New Roman"/>
              </a:rPr>
              <a:t>. </a:t>
            </a:r>
            <a:r>
              <a:rPr lang="ru-RU" dirty="0" smtClean="0">
                <a:solidFill>
                  <a:srgbClr val="002060"/>
                </a:solidFill>
                <a:latin typeface="Times New Roman"/>
                <a:ea typeface="Times New Roman"/>
              </a:rPr>
              <a:t> Структурная </a:t>
            </a:r>
            <a:r>
              <a:rPr lang="ru-RU" dirty="0">
                <a:solidFill>
                  <a:srgbClr val="002060"/>
                </a:solidFill>
                <a:latin typeface="Times New Roman"/>
                <a:ea typeface="Times New Roman"/>
              </a:rPr>
              <a:t>безработица возникает в случае: </a:t>
            </a:r>
            <a:endParaRPr lang="ru-RU" dirty="0">
              <a:solidFill>
                <a:srgbClr val="002060"/>
              </a:solidFill>
            </a:endParaRPr>
          </a:p>
          <a:p>
            <a:pPr marL="0" indent="0">
              <a:lnSpc>
                <a:spcPct val="150000"/>
              </a:lnSpc>
              <a:spcAft>
                <a:spcPts val="0"/>
              </a:spcAft>
              <a:buNone/>
            </a:pPr>
            <a:r>
              <a:rPr lang="ru-RU" dirty="0" smtClean="0">
                <a:solidFill>
                  <a:srgbClr val="002060"/>
                </a:solidFill>
                <a:latin typeface="Times New Roman"/>
                <a:ea typeface="Times New Roman"/>
              </a:rPr>
              <a:t>       а</a:t>
            </a:r>
            <a:r>
              <a:rPr lang="ru-RU" dirty="0">
                <a:solidFill>
                  <a:srgbClr val="002060"/>
                </a:solidFill>
                <a:latin typeface="Times New Roman"/>
                <a:ea typeface="Times New Roman"/>
              </a:rPr>
              <a:t>) экономического спада; </a:t>
            </a:r>
            <a:endParaRPr lang="ru-RU" dirty="0">
              <a:solidFill>
                <a:srgbClr val="002060"/>
              </a:solidFill>
            </a:endParaRPr>
          </a:p>
          <a:p>
            <a:pPr marL="0" indent="0">
              <a:lnSpc>
                <a:spcPct val="150000"/>
              </a:lnSpc>
              <a:spcAft>
                <a:spcPts val="0"/>
              </a:spcAft>
              <a:buNone/>
            </a:pPr>
            <a:r>
              <a:rPr lang="ru-RU" dirty="0" smtClean="0">
                <a:solidFill>
                  <a:srgbClr val="002060"/>
                </a:solidFill>
                <a:latin typeface="Times New Roman"/>
                <a:ea typeface="Times New Roman"/>
              </a:rPr>
              <a:t>       б</a:t>
            </a:r>
            <a:r>
              <a:rPr lang="ru-RU" dirty="0">
                <a:solidFill>
                  <a:srgbClr val="002060"/>
                </a:solidFill>
                <a:latin typeface="Times New Roman"/>
                <a:ea typeface="Times New Roman"/>
              </a:rPr>
              <a:t>) диспропорции спроса и предложения на рынке труда; </a:t>
            </a:r>
            <a:endParaRPr lang="ru-RU" dirty="0">
              <a:solidFill>
                <a:srgbClr val="002060"/>
              </a:solidFill>
            </a:endParaRPr>
          </a:p>
          <a:p>
            <a:pPr marL="0" indent="0">
              <a:lnSpc>
                <a:spcPct val="150000"/>
              </a:lnSpc>
              <a:spcAft>
                <a:spcPts val="0"/>
              </a:spcAft>
              <a:buNone/>
            </a:pPr>
            <a:r>
              <a:rPr lang="ru-RU" dirty="0" smtClean="0">
                <a:solidFill>
                  <a:srgbClr val="002060"/>
                </a:solidFill>
                <a:latin typeface="Times New Roman"/>
                <a:ea typeface="Times New Roman"/>
              </a:rPr>
              <a:t>       в</a:t>
            </a:r>
            <a:r>
              <a:rPr lang="ru-RU" dirty="0">
                <a:solidFill>
                  <a:srgbClr val="002060"/>
                </a:solidFill>
                <a:latin typeface="Times New Roman"/>
                <a:ea typeface="Times New Roman"/>
              </a:rPr>
              <a:t>) перемены места жительства работников; </a:t>
            </a:r>
            <a:endParaRPr lang="ru-RU" dirty="0">
              <a:solidFill>
                <a:srgbClr val="002060"/>
              </a:solidFill>
            </a:endParaRPr>
          </a:p>
          <a:p>
            <a:pPr marL="0" indent="0">
              <a:lnSpc>
                <a:spcPct val="150000"/>
              </a:lnSpc>
              <a:spcAft>
                <a:spcPts val="0"/>
              </a:spcAft>
              <a:buNone/>
            </a:pPr>
            <a:r>
              <a:rPr lang="ru-RU" dirty="0" smtClean="0">
                <a:solidFill>
                  <a:srgbClr val="002060"/>
                </a:solidFill>
                <a:latin typeface="Times New Roman"/>
                <a:ea typeface="Times New Roman"/>
              </a:rPr>
              <a:t>       г</a:t>
            </a:r>
            <a:r>
              <a:rPr lang="ru-RU" dirty="0">
                <a:solidFill>
                  <a:srgbClr val="002060"/>
                </a:solidFill>
                <a:latin typeface="Times New Roman"/>
                <a:ea typeface="Times New Roman"/>
              </a:rPr>
              <a:t>) несовершенства трудового законодательства.</a:t>
            </a:r>
            <a:endParaRPr lang="ru-RU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905076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192688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spcAft>
                <a:spcPts val="0"/>
              </a:spcAft>
              <a:buNone/>
            </a:pPr>
            <a:r>
              <a:rPr lang="ru-RU" sz="2000" b="1" dirty="0">
                <a:solidFill>
                  <a:srgbClr val="002060"/>
                </a:solidFill>
                <a:latin typeface="Times New Roman"/>
                <a:ea typeface="Times New Roman"/>
              </a:rPr>
              <a:t>5.</a:t>
            </a:r>
            <a:r>
              <a:rPr lang="ru-RU" sz="2000" dirty="0">
                <a:solidFill>
                  <a:srgbClr val="002060"/>
                </a:solidFill>
                <a:latin typeface="Times New Roman"/>
                <a:ea typeface="Times New Roman"/>
              </a:rPr>
              <a:t> </a:t>
            </a:r>
            <a:r>
              <a:rPr lang="ru-RU" sz="20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 Циклическая </a:t>
            </a:r>
            <a:r>
              <a:rPr lang="ru-RU" sz="2000" dirty="0">
                <a:solidFill>
                  <a:srgbClr val="002060"/>
                </a:solidFill>
                <a:latin typeface="Times New Roman"/>
                <a:ea typeface="Times New Roman"/>
              </a:rPr>
              <a:t>безработица возникает в случае:</a:t>
            </a:r>
            <a:endParaRPr lang="ru-RU" sz="2000" dirty="0">
              <a:solidFill>
                <a:srgbClr val="002060"/>
              </a:solidFill>
            </a:endParaRPr>
          </a:p>
          <a:p>
            <a:pPr marL="0" indent="0">
              <a:lnSpc>
                <a:spcPct val="150000"/>
              </a:lnSpc>
              <a:spcAft>
                <a:spcPts val="0"/>
              </a:spcAft>
              <a:buNone/>
            </a:pPr>
            <a:r>
              <a:rPr lang="ru-RU" sz="20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         а</a:t>
            </a:r>
            <a:r>
              <a:rPr lang="ru-RU" sz="2000" dirty="0">
                <a:solidFill>
                  <a:srgbClr val="002060"/>
                </a:solidFill>
                <a:latin typeface="Times New Roman"/>
                <a:ea typeface="Times New Roman"/>
              </a:rPr>
              <a:t>) кризиса на товарных рынках страны; </a:t>
            </a:r>
            <a:endParaRPr lang="ru-RU" sz="2000" dirty="0">
              <a:solidFill>
                <a:srgbClr val="002060"/>
              </a:solidFill>
            </a:endParaRPr>
          </a:p>
          <a:p>
            <a:pPr marL="0" indent="0">
              <a:lnSpc>
                <a:spcPct val="150000"/>
              </a:lnSpc>
              <a:spcAft>
                <a:spcPts val="0"/>
              </a:spcAft>
              <a:buNone/>
            </a:pPr>
            <a:r>
              <a:rPr lang="ru-RU" sz="20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         б</a:t>
            </a:r>
            <a:r>
              <a:rPr lang="ru-RU" sz="2000" dirty="0">
                <a:solidFill>
                  <a:srgbClr val="002060"/>
                </a:solidFill>
                <a:latin typeface="Times New Roman"/>
                <a:ea typeface="Times New Roman"/>
              </a:rPr>
              <a:t>) перемены места жительства работников; </a:t>
            </a:r>
            <a:endParaRPr lang="ru-RU" sz="2000" dirty="0">
              <a:solidFill>
                <a:srgbClr val="002060"/>
              </a:solidFill>
            </a:endParaRPr>
          </a:p>
          <a:p>
            <a:pPr marL="0" indent="0">
              <a:lnSpc>
                <a:spcPct val="150000"/>
              </a:lnSpc>
              <a:spcAft>
                <a:spcPts val="0"/>
              </a:spcAft>
              <a:buNone/>
            </a:pPr>
            <a:r>
              <a:rPr lang="ru-RU" sz="20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         в</a:t>
            </a:r>
            <a:r>
              <a:rPr lang="ru-RU" sz="2000" dirty="0">
                <a:solidFill>
                  <a:srgbClr val="002060"/>
                </a:solidFill>
                <a:latin typeface="Times New Roman"/>
                <a:ea typeface="Times New Roman"/>
              </a:rPr>
              <a:t>) сезонного характера деятельности; </a:t>
            </a:r>
            <a:endParaRPr lang="ru-RU" sz="2000" dirty="0">
              <a:solidFill>
                <a:srgbClr val="002060"/>
              </a:solidFill>
            </a:endParaRPr>
          </a:p>
          <a:p>
            <a:pPr marL="0" indent="0">
              <a:lnSpc>
                <a:spcPct val="150000"/>
              </a:lnSpc>
              <a:spcAft>
                <a:spcPts val="0"/>
              </a:spcAft>
              <a:buNone/>
            </a:pPr>
            <a:r>
              <a:rPr lang="ru-RU" sz="20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         г</a:t>
            </a:r>
            <a:r>
              <a:rPr lang="ru-RU" sz="2000" dirty="0">
                <a:solidFill>
                  <a:srgbClr val="002060"/>
                </a:solidFill>
                <a:latin typeface="Times New Roman"/>
                <a:ea typeface="Times New Roman"/>
              </a:rPr>
              <a:t>) несовершенства трудового законодательства</a:t>
            </a:r>
            <a:r>
              <a:rPr lang="ru-RU" sz="20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.</a:t>
            </a:r>
          </a:p>
          <a:p>
            <a:pPr marL="0" indent="0">
              <a:lnSpc>
                <a:spcPct val="150000"/>
              </a:lnSpc>
              <a:spcAft>
                <a:spcPts val="0"/>
              </a:spcAft>
              <a:buNone/>
            </a:pPr>
            <a:endParaRPr lang="ru-RU" sz="2000" dirty="0" smtClean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2000" b="1" dirty="0" smtClean="0">
                <a:solidFill>
                  <a:srgbClr val="002060"/>
                </a:solidFill>
                <a:latin typeface="Times New Roman"/>
              </a:rPr>
              <a:t>6.  </a:t>
            </a:r>
            <a:r>
              <a:rPr lang="ru-RU" sz="2000" dirty="0" smtClean="0">
                <a:solidFill>
                  <a:srgbClr val="002060"/>
                </a:solidFill>
                <a:latin typeface="Times New Roman"/>
              </a:rPr>
              <a:t>Ферма </a:t>
            </a:r>
            <a:r>
              <a:rPr lang="ru-RU" sz="2000" dirty="0">
                <a:solidFill>
                  <a:srgbClr val="002060"/>
                </a:solidFill>
                <a:latin typeface="Times New Roman"/>
              </a:rPr>
              <a:t>после уборки урожая сократила количество работников. Механизаторы и комбайнеры вновь будут приниматься на работу только весной следующего года. Приведенный пример иллюстрирует безработицу</a:t>
            </a:r>
            <a:endParaRPr lang="ru-RU" sz="2000" dirty="0">
              <a:solidFill>
                <a:srgbClr val="002060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2000" dirty="0" smtClean="0">
                <a:solidFill>
                  <a:srgbClr val="002060"/>
                </a:solidFill>
                <a:latin typeface="Times New Roman"/>
              </a:rPr>
              <a:t>      </a:t>
            </a:r>
            <a:r>
              <a:rPr lang="ru-RU" sz="2000" dirty="0">
                <a:solidFill>
                  <a:srgbClr val="002060"/>
                </a:solidFill>
                <a:latin typeface="Times New Roman"/>
              </a:rPr>
              <a:t>1) фрикционную  2) сезонную   3) циклическую   4) структурную</a:t>
            </a:r>
            <a:endParaRPr lang="ru-RU" sz="2000" dirty="0">
              <a:solidFill>
                <a:srgbClr val="002060"/>
              </a:solidFill>
            </a:endParaRPr>
          </a:p>
          <a:p>
            <a:pPr marL="0" indent="0">
              <a:lnSpc>
                <a:spcPct val="150000"/>
              </a:lnSpc>
              <a:spcAft>
                <a:spcPts val="0"/>
              </a:spcAft>
              <a:buNone/>
            </a:pPr>
            <a:endParaRPr lang="ru-RU" sz="24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923668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lnSpc>
                <a:spcPct val="150000"/>
              </a:lnSpc>
              <a:spcAft>
                <a:spcPts val="0"/>
              </a:spcAft>
              <a:buNone/>
            </a:pPr>
            <a:r>
              <a:rPr lang="ru-RU" sz="2800" b="1" dirty="0">
                <a:solidFill>
                  <a:srgbClr val="002060"/>
                </a:solidFill>
                <a:latin typeface="Times New Roman"/>
                <a:ea typeface="Times New Roman"/>
              </a:rPr>
              <a:t>7</a:t>
            </a:r>
            <a:r>
              <a:rPr lang="ru-RU" sz="2800" dirty="0">
                <a:solidFill>
                  <a:srgbClr val="002060"/>
                </a:solidFill>
                <a:latin typeface="Times New Roman"/>
                <a:ea typeface="Times New Roman"/>
              </a:rPr>
              <a:t>. Верны ли следующие суждения о безработице?</a:t>
            </a:r>
            <a:endParaRPr lang="ru-RU" sz="2800" dirty="0">
              <a:solidFill>
                <a:srgbClr val="002060"/>
              </a:solidFill>
            </a:endParaRPr>
          </a:p>
          <a:p>
            <a:pPr marL="0" indent="0" algn="just">
              <a:lnSpc>
                <a:spcPct val="150000"/>
              </a:lnSpc>
              <a:spcAft>
                <a:spcPts val="0"/>
              </a:spcAft>
              <a:buNone/>
            </a:pPr>
            <a:r>
              <a:rPr lang="ru-RU" sz="2800" dirty="0">
                <a:solidFill>
                  <a:srgbClr val="002060"/>
                </a:solidFill>
                <a:latin typeface="Times New Roman"/>
                <a:ea typeface="Times New Roman"/>
              </a:rPr>
              <a:t> </a:t>
            </a:r>
            <a:r>
              <a:rPr lang="ru-RU" sz="28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  А</a:t>
            </a:r>
            <a:r>
              <a:rPr lang="ru-RU" sz="2800" dirty="0">
                <a:solidFill>
                  <a:srgbClr val="002060"/>
                </a:solidFill>
                <a:latin typeface="Times New Roman"/>
                <a:ea typeface="Times New Roman"/>
              </a:rPr>
              <a:t>. К категории безработных относятся только те, кто активно ищет работу и  состоит на учете в Центре занятости населения.</a:t>
            </a:r>
            <a:endParaRPr lang="ru-RU" sz="2800" dirty="0">
              <a:solidFill>
                <a:srgbClr val="002060"/>
              </a:solidFill>
            </a:endParaRPr>
          </a:p>
          <a:p>
            <a:pPr marL="0" indent="0" algn="just">
              <a:lnSpc>
                <a:spcPct val="150000"/>
              </a:lnSpc>
              <a:spcAft>
                <a:spcPts val="0"/>
              </a:spcAft>
              <a:buNone/>
            </a:pPr>
            <a:r>
              <a:rPr lang="ru-RU" sz="28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   </a:t>
            </a:r>
            <a:r>
              <a:rPr lang="ru-RU" sz="2800" dirty="0">
                <a:solidFill>
                  <a:srgbClr val="002060"/>
                </a:solidFill>
                <a:latin typeface="Times New Roman"/>
                <a:ea typeface="Times New Roman"/>
              </a:rPr>
              <a:t>Б. Уровень структурной безработицы может быть значительно понижен за счет переобучения и переквалификации работников.</a:t>
            </a:r>
            <a:endParaRPr lang="ru-RU" sz="2800" dirty="0">
              <a:solidFill>
                <a:srgbClr val="002060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28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   </a:t>
            </a:r>
            <a:r>
              <a:rPr lang="ru-RU" sz="2800" dirty="0">
                <a:solidFill>
                  <a:srgbClr val="002060"/>
                </a:solidFill>
                <a:latin typeface="Times New Roman"/>
                <a:ea typeface="Times New Roman"/>
              </a:rPr>
              <a:t>1) верно только А               2) верно только Б  </a:t>
            </a:r>
            <a:endParaRPr lang="ru-RU" sz="2800" dirty="0">
              <a:solidFill>
                <a:srgbClr val="002060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2800" dirty="0">
                <a:solidFill>
                  <a:srgbClr val="002060"/>
                </a:solidFill>
                <a:latin typeface="Times New Roman"/>
                <a:ea typeface="Times New Roman"/>
              </a:rPr>
              <a:t>   </a:t>
            </a:r>
            <a:r>
              <a:rPr lang="ru-RU" sz="28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3</a:t>
            </a:r>
            <a:r>
              <a:rPr lang="ru-RU" sz="2800" dirty="0">
                <a:solidFill>
                  <a:srgbClr val="002060"/>
                </a:solidFill>
                <a:latin typeface="Times New Roman"/>
                <a:ea typeface="Times New Roman"/>
              </a:rPr>
              <a:t>) верны оба суждения</a:t>
            </a:r>
            <a:r>
              <a:rPr lang="ru-RU" sz="2800" dirty="0">
                <a:solidFill>
                  <a:srgbClr val="002060"/>
                </a:solidFill>
                <a:latin typeface="Times New Roman"/>
              </a:rPr>
              <a:t>      4) оба суждения неверны       </a:t>
            </a:r>
            <a:endParaRPr lang="ru-RU" sz="28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317672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16632"/>
            <a:ext cx="8712968" cy="6624736"/>
          </a:xfrm>
        </p:spPr>
        <p:txBody>
          <a:bodyPr>
            <a:normAutofit fontScale="55000" lnSpcReduction="2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b="1" dirty="0">
                <a:solidFill>
                  <a:srgbClr val="002060"/>
                </a:solidFill>
                <a:latin typeface="Times New Roman"/>
              </a:rPr>
              <a:t>8. </a:t>
            </a:r>
            <a:r>
              <a:rPr lang="ru-RU" dirty="0">
                <a:solidFill>
                  <a:srgbClr val="002060"/>
                </a:solidFill>
                <a:latin typeface="Times New Roman"/>
              </a:rPr>
              <a:t>Найдите в приведенном ниже списке примеры, иллюстрирующие проявление </a:t>
            </a:r>
            <a:r>
              <a:rPr lang="ru-RU" b="1" dirty="0">
                <a:solidFill>
                  <a:srgbClr val="002060"/>
                </a:solidFill>
                <a:latin typeface="Times New Roman"/>
              </a:rPr>
              <a:t>фрикционной безработицы</a:t>
            </a:r>
            <a:r>
              <a:rPr lang="ru-RU" dirty="0">
                <a:solidFill>
                  <a:srgbClr val="002060"/>
                </a:solidFill>
                <a:latin typeface="Times New Roman"/>
              </a:rPr>
              <a:t> на рынке труда. </a:t>
            </a:r>
            <a:endParaRPr lang="ru-RU" dirty="0">
              <a:solidFill>
                <a:srgbClr val="002060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dirty="0">
                <a:solidFill>
                  <a:srgbClr val="002060"/>
                </a:solidFill>
                <a:latin typeface="Times New Roman"/>
              </a:rPr>
              <a:t>1) Гражданка М., квалифицированный экономист, два года не работала, ухаживая за больной матерью, приступив к поискам работы, не смогла найти место по специальности, отказавшись пойти на работу курьером.</a:t>
            </a:r>
            <a:endParaRPr lang="ru-RU" dirty="0">
              <a:solidFill>
                <a:srgbClr val="002060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dirty="0">
                <a:solidFill>
                  <a:srgbClr val="002060"/>
                </a:solidFill>
                <a:latin typeface="Times New Roman"/>
              </a:rPr>
              <a:t>2) В связи с длительной рецессией предприятие вынуждено было сократить около трети своего персонала, а часть сотрудников отпустить в бессрочный отпуск без сохранения содержания.</a:t>
            </a:r>
            <a:endParaRPr lang="ru-RU" dirty="0">
              <a:solidFill>
                <a:srgbClr val="002060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dirty="0">
                <a:solidFill>
                  <a:srgbClr val="002060"/>
                </a:solidFill>
                <a:latin typeface="Times New Roman"/>
              </a:rPr>
              <a:t>3) В связи с запретом на игорный бизнес, закрылись все городские казино и их персонал потерял работу, бывшим крупье необходимо переквалифицироваться.</a:t>
            </a:r>
            <a:endParaRPr lang="ru-RU" dirty="0">
              <a:solidFill>
                <a:srgbClr val="002060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dirty="0">
                <a:solidFill>
                  <a:srgbClr val="002060"/>
                </a:solidFill>
                <a:latin typeface="Times New Roman"/>
              </a:rPr>
              <a:t>4) Врач-педиатр переехал по семейным обстоятельства в другой город, пока он не смог найти работу по специальности и получает пособие по безработице</a:t>
            </a:r>
            <a:endParaRPr lang="ru-RU" dirty="0">
              <a:solidFill>
                <a:srgbClr val="002060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dirty="0">
                <a:solidFill>
                  <a:srgbClr val="002060"/>
                </a:solidFill>
                <a:latin typeface="Times New Roman"/>
              </a:rPr>
              <a:t>5) В связи с экономическим спадом в стране потеряли рабочие места многие банковские и конторские служащие</a:t>
            </a:r>
            <a:endParaRPr lang="ru-RU" dirty="0">
              <a:solidFill>
                <a:srgbClr val="002060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dirty="0">
                <a:solidFill>
                  <a:srgbClr val="002060"/>
                </a:solidFill>
                <a:latin typeface="Times New Roman"/>
              </a:rPr>
              <a:t>6) Бывший банковский юрист, имеющий опыт работы, ищет работу по своему профилю, предложенные ему вакансии его не устроили из-за низкого жалованья. </a:t>
            </a:r>
            <a:endParaRPr lang="ru-RU" dirty="0">
              <a:solidFill>
                <a:srgbClr val="002060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080631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ru-RU" sz="9600" b="1" dirty="0" smtClean="0">
                <a:solidFill>
                  <a:srgbClr val="002060"/>
                </a:solidFill>
              </a:rPr>
              <a:t>Благодарю за внимание</a:t>
            </a:r>
            <a:endParaRPr lang="ru-RU" sz="96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2145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erris dir="l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4F4F4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624</Words>
  <Application>Microsoft Office PowerPoint</Application>
  <PresentationFormat>Экран (4:3)</PresentationFormat>
  <Paragraphs>82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Безработица  и ее виды</vt:lpstr>
      <vt:lpstr>Презентация PowerPoint</vt:lpstr>
      <vt:lpstr>Презентация PowerPoint</vt:lpstr>
      <vt:lpstr>Виды безработицы</vt:lpstr>
      <vt:lpstr>Уровень безработицы</vt:lpstr>
      <vt:lpstr>Презентация PowerPoint</vt:lpstr>
      <vt:lpstr>Фактический уровень безработицы</vt:lpstr>
      <vt:lpstr>Презентация PowerPoint</vt:lpstr>
      <vt:lpstr>Презентация PowerPoint</vt:lpstr>
      <vt:lpstr>Последствия безработицы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Безработица  и ее виды</dc:title>
  <cp:lastModifiedBy>Эмма</cp:lastModifiedBy>
  <cp:revision>9</cp:revision>
  <dcterms:modified xsi:type="dcterms:W3CDTF">2013-11-04T14:08:30Z</dcterms:modified>
</cp:coreProperties>
</file>