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5" r:id="rId6"/>
    <p:sldId id="263" r:id="rId7"/>
    <p:sldId id="266" r:id="rId8"/>
    <p:sldId id="264" r:id="rId9"/>
    <p:sldId id="267" r:id="rId10"/>
    <p:sldId id="26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AC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8D620-0D21-431F-B798-E7DEF424A215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C3A3-2038-4111-BB5C-071674401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41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8D620-0D21-431F-B798-E7DEF424A215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C3A3-2038-4111-BB5C-071674401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387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8D620-0D21-431F-B798-E7DEF424A215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C3A3-2038-4111-BB5C-071674401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91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8D620-0D21-431F-B798-E7DEF424A215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C3A3-2038-4111-BB5C-071674401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908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8D620-0D21-431F-B798-E7DEF424A215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C3A3-2038-4111-BB5C-071674401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58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8D620-0D21-431F-B798-E7DEF424A215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C3A3-2038-4111-BB5C-071674401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070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8D620-0D21-431F-B798-E7DEF424A215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C3A3-2038-4111-BB5C-071674401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219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8D620-0D21-431F-B798-E7DEF424A215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C3A3-2038-4111-BB5C-071674401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38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8D620-0D21-431F-B798-E7DEF424A215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C3A3-2038-4111-BB5C-071674401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354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8D620-0D21-431F-B798-E7DEF424A215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C3A3-2038-4111-BB5C-071674401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261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8D620-0D21-431F-B798-E7DEF424A215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C3A3-2038-4111-BB5C-071674401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113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8D620-0D21-431F-B798-E7DEF424A215}" type="datetimeFigureOut">
              <a:rPr lang="ru-RU" smtClean="0"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7C3A3-2038-4111-BB5C-0716744015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684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308619"/>
          </a:xfrm>
        </p:spPr>
        <p:txBody>
          <a:bodyPr>
            <a:normAutofit/>
          </a:bodyPr>
          <a:lstStyle/>
          <a:p>
            <a:r>
              <a:rPr lang="ru-RU" sz="11500" b="1" dirty="0" smtClean="0"/>
              <a:t>От февраля к октябрю</a:t>
            </a:r>
            <a:endParaRPr lang="ru-RU" sz="115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0606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4148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Bookman Old Style" panose="02050604050505020204" pitchFamily="18" charset="0"/>
              </a:rPr>
              <a:t>Февраль 1917 г</a:t>
            </a:r>
            <a:endParaRPr lang="ru-RU" sz="5400" b="1" dirty="0">
              <a:latin typeface="Bookman Old Style" panose="020506040505050202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249699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200" b="1" dirty="0" smtClean="0"/>
          </a:p>
          <a:p>
            <a:pPr marL="0" indent="0">
              <a:buNone/>
            </a:pPr>
            <a:r>
              <a:rPr lang="ru-RU" sz="3200" b="1" dirty="0" smtClean="0"/>
              <a:t>Временный комитет </a:t>
            </a:r>
          </a:p>
          <a:p>
            <a:pPr marL="0" indent="0">
              <a:buNone/>
            </a:pPr>
            <a:r>
              <a:rPr lang="en-US" sz="3200" b="1" dirty="0" smtClean="0"/>
              <a:t>IV</a:t>
            </a:r>
            <a:r>
              <a:rPr lang="ru-RU" sz="3200" b="1" dirty="0" smtClean="0"/>
              <a:t> Государственной Думы</a:t>
            </a:r>
          </a:p>
          <a:p>
            <a:pPr marL="0" indent="0">
              <a:buNone/>
            </a:pPr>
            <a:endParaRPr lang="ru-RU" sz="3200" b="1" dirty="0" smtClean="0"/>
          </a:p>
          <a:p>
            <a:pPr marL="0" indent="0">
              <a:buNone/>
            </a:pPr>
            <a:endParaRPr lang="ru-RU" sz="3200" b="1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256848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3200" b="1" dirty="0" smtClean="0"/>
              <a:t>Петроградский Совет рабочих и солдатских депутатов</a:t>
            </a:r>
            <a:endParaRPr lang="ru-RU" sz="32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075710" y="1431636"/>
            <a:ext cx="1126835" cy="8405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398327" y="1431636"/>
            <a:ext cx="1089891" cy="8405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Стрелка вниз 12"/>
          <p:cNvSpPr/>
          <p:nvPr/>
        </p:nvSpPr>
        <p:spPr>
          <a:xfrm>
            <a:off x="2961862" y="3756368"/>
            <a:ext cx="455594" cy="6566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8488218" y="3686954"/>
            <a:ext cx="476878" cy="7260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828800" y="4575574"/>
            <a:ext cx="9384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600" b="1" dirty="0" smtClean="0"/>
              <a:t>Отречение Николая </a:t>
            </a:r>
            <a:r>
              <a:rPr lang="en-US" sz="3600" b="1" dirty="0" smtClean="0"/>
              <a:t>II</a:t>
            </a:r>
            <a:endParaRPr lang="ru-RU" sz="3600" b="1" dirty="0" smtClean="0"/>
          </a:p>
          <a:p>
            <a:pPr marL="342900" indent="-342900">
              <a:buAutoNum type="arabicPeriod"/>
            </a:pPr>
            <a:r>
              <a:rPr lang="ru-RU" sz="3600" b="1" dirty="0" smtClean="0"/>
              <a:t>Создание Временного правительства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695932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77687" y="1630018"/>
            <a:ext cx="5642113" cy="376693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 smtClean="0"/>
              <a:t>Временное правительство</a:t>
            </a:r>
          </a:p>
          <a:p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Официальный орган власти</a:t>
            </a:r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Основной состав – либералы</a:t>
            </a:r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Нет реальной силы</a:t>
            </a:r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ru-RU" sz="3200" dirty="0" smtClean="0"/>
              <a:t>                      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199" y="1630018"/>
            <a:ext cx="5675243" cy="41048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 smtClean="0"/>
              <a:t>Советы</a:t>
            </a:r>
          </a:p>
          <a:p>
            <a:pPr marL="0" indent="0" algn="ctr">
              <a:buNone/>
            </a:pPr>
            <a:endParaRPr lang="ru-RU" sz="3200" dirty="0"/>
          </a:p>
          <a:p>
            <a:pPr marL="0" indent="0">
              <a:buNone/>
            </a:pPr>
            <a:r>
              <a:rPr lang="ru-RU" sz="3200" dirty="0" smtClean="0"/>
              <a:t>Неофициальный орган</a:t>
            </a:r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Основной состав – социалисты</a:t>
            </a:r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Есть реальная сила (солдаты, матросы)</a:t>
            </a:r>
          </a:p>
          <a:p>
            <a:pPr marL="0" indent="0">
              <a:buNone/>
            </a:pPr>
            <a:endParaRPr lang="ru-RU" sz="3200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90600" y="517526"/>
            <a:ext cx="10515600" cy="10661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8000" b="1" smtClean="0"/>
              <a:t>Двоевластие</a:t>
            </a:r>
            <a:endParaRPr lang="ru-RU" sz="8000" b="1" dirty="0"/>
          </a:p>
        </p:txBody>
      </p:sp>
    </p:spTree>
    <p:extLst>
      <p:ext uri="{BB962C8B-B14F-4D97-AF65-F5344CB8AC3E}">
        <p14:creationId xmlns:p14="http://schemas.microsoft.com/office/powerpoint/2010/main" val="26620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77687" y="407504"/>
            <a:ext cx="5642113" cy="61125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/>
              <a:t>Временное правительство</a:t>
            </a:r>
          </a:p>
          <a:p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Провозглашает политические права и </a:t>
            </a:r>
            <a:r>
              <a:rPr lang="ru-RU" sz="3200" dirty="0" smtClean="0"/>
              <a:t>свободы, амнистия</a:t>
            </a:r>
            <a:endParaRPr lang="ru-RU" sz="3200" dirty="0" smtClean="0"/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Не решает главных вопросов (аграрный, рабочий)</a:t>
            </a:r>
          </a:p>
          <a:p>
            <a:pPr marL="0" indent="0">
              <a:buNone/>
            </a:pPr>
            <a:r>
              <a:rPr lang="ru-RU" sz="3200" b="1" dirty="0" smtClean="0"/>
              <a:t>                                             Апрель</a:t>
            </a:r>
          </a:p>
          <a:p>
            <a:pPr marL="0" indent="0">
              <a:buNone/>
            </a:pPr>
            <a:r>
              <a:rPr lang="ru-RU" sz="3200" b="1" u="sng" dirty="0" smtClean="0"/>
              <a:t>1-й кризис ВП:</a:t>
            </a:r>
          </a:p>
          <a:p>
            <a:pPr marL="0" indent="0">
              <a:buNone/>
            </a:pPr>
            <a:r>
              <a:rPr lang="ru-RU" sz="3200" dirty="0" smtClean="0"/>
              <a:t>Причина – нота </a:t>
            </a:r>
            <a:r>
              <a:rPr lang="ru-RU" sz="3200" dirty="0" smtClean="0"/>
              <a:t>Милюкова о продолжении войны</a:t>
            </a:r>
            <a:endParaRPr lang="ru-RU" sz="3200" dirty="0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199" y="407504"/>
            <a:ext cx="5675243" cy="61125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/>
              <a:t>Советы</a:t>
            </a:r>
          </a:p>
          <a:p>
            <a:pPr marL="0" indent="0" algn="ctr">
              <a:buNone/>
            </a:pPr>
            <a:endParaRPr lang="ru-RU" sz="3200" dirty="0"/>
          </a:p>
          <a:p>
            <a:pPr marL="0" indent="0">
              <a:buNone/>
            </a:pPr>
            <a:r>
              <a:rPr lang="ru-RU" sz="3200" dirty="0" smtClean="0"/>
              <a:t>Издают приказ № 1 от 1 марта 1917 : о демократизации армии. </a:t>
            </a:r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sz="3200" b="1" dirty="0" smtClean="0"/>
              <a:t>1917 г</a:t>
            </a:r>
          </a:p>
          <a:p>
            <a:pPr marL="0" indent="0">
              <a:buNone/>
            </a:pPr>
            <a:r>
              <a:rPr lang="ru-RU" sz="3200" dirty="0" smtClean="0"/>
              <a:t>Апрельские тезисы </a:t>
            </a:r>
            <a:r>
              <a:rPr lang="ru-RU" sz="3200" dirty="0"/>
              <a:t>Л</a:t>
            </a:r>
            <a:r>
              <a:rPr lang="ru-RU" sz="3200" dirty="0" smtClean="0"/>
              <a:t>енина:</a:t>
            </a:r>
          </a:p>
          <a:p>
            <a:pPr marL="0" indent="0">
              <a:buNone/>
            </a:pPr>
            <a:r>
              <a:rPr lang="ru-RU" sz="3200" dirty="0" smtClean="0"/>
              <a:t>(власть Советам, земля крестьянам, фабрики рабочим)</a:t>
            </a:r>
            <a:endParaRPr lang="ru-RU" sz="32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661452" y="4035287"/>
            <a:ext cx="26935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Стрелка вниз 1"/>
          <p:cNvSpPr/>
          <p:nvPr/>
        </p:nvSpPr>
        <p:spPr>
          <a:xfrm>
            <a:off x="5821218" y="3463786"/>
            <a:ext cx="397163" cy="5264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156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390438"/>
            <a:ext cx="11019183" cy="62119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u="sng" dirty="0"/>
              <a:t>Кризис удалось временно преодолеть, </a:t>
            </a:r>
          </a:p>
          <a:p>
            <a:pPr marL="0" indent="0" algn="ctr">
              <a:buNone/>
            </a:pPr>
            <a:r>
              <a:rPr lang="ru-RU" sz="3600" u="sng" dirty="0"/>
              <a:t>но его причины не были устранены</a:t>
            </a:r>
          </a:p>
          <a:p>
            <a:pPr marL="0" indent="0" algn="ctr">
              <a:buNone/>
            </a:pP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1-е </a:t>
            </a:r>
            <a:r>
              <a:rPr lang="ru-RU" sz="3600" b="1" dirty="0" smtClean="0"/>
              <a:t>Коалиционное правительство</a:t>
            </a:r>
          </a:p>
          <a:p>
            <a:pPr marL="0" indent="0">
              <a:buNone/>
            </a:pPr>
            <a:r>
              <a:rPr lang="ru-RU" sz="3200" dirty="0" smtClean="0"/>
              <a:t>Соглашение </a:t>
            </a:r>
            <a:r>
              <a:rPr lang="ru-RU" sz="3200" dirty="0"/>
              <a:t>кадетов, меньшевиков, эсеров и их отдаление от большевистской </a:t>
            </a:r>
            <a:r>
              <a:rPr lang="ru-RU" sz="3200" dirty="0" smtClean="0"/>
              <a:t>стратегии.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Начало</a:t>
            </a:r>
            <a:r>
              <a:rPr lang="ru-RU" sz="3200" dirty="0" smtClean="0"/>
              <a:t> наступления                        Большевики </a:t>
            </a:r>
            <a:r>
              <a:rPr lang="ru-RU" sz="3200" dirty="0" smtClean="0"/>
              <a:t>внутри Советов </a:t>
            </a:r>
            <a:r>
              <a:rPr lang="ru-RU" sz="3200" dirty="0" smtClean="0"/>
              <a:t>     </a:t>
            </a:r>
            <a:r>
              <a:rPr lang="ru-RU" sz="3200" dirty="0" smtClean="0"/>
              <a:t>на фронте </a:t>
            </a:r>
            <a:r>
              <a:rPr lang="ru-RU" sz="3200" dirty="0"/>
              <a:t>                                          жаждут развития </a:t>
            </a:r>
            <a:r>
              <a:rPr lang="ru-RU" sz="3200" dirty="0" smtClean="0"/>
              <a:t>революции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Ухудшение экономической </a:t>
            </a:r>
          </a:p>
          <a:p>
            <a:pPr marL="0" indent="0">
              <a:buNone/>
            </a:pPr>
            <a:r>
              <a:rPr lang="ru-RU" sz="3200" dirty="0" smtClean="0"/>
              <a:t>ситуации</a:t>
            </a:r>
            <a:endParaRPr lang="ru-RU" sz="3200" dirty="0" smtClean="0"/>
          </a:p>
          <a:p>
            <a:pPr marL="0" indent="0">
              <a:buNone/>
            </a:pPr>
            <a:endParaRPr lang="ru-RU" sz="3200" dirty="0" smtClean="0"/>
          </a:p>
          <a:p>
            <a:pPr marL="0" indent="0" algn="ctr">
              <a:buNone/>
            </a:pPr>
            <a:endParaRPr lang="ru-RU" sz="3200" dirty="0" smtClean="0"/>
          </a:p>
        </p:txBody>
      </p:sp>
      <p:sp>
        <p:nvSpPr>
          <p:cNvPr id="6" name="Стрелка вниз 5"/>
          <p:cNvSpPr/>
          <p:nvPr/>
        </p:nvSpPr>
        <p:spPr>
          <a:xfrm>
            <a:off x="5990080" y="1564483"/>
            <a:ext cx="341746" cy="6311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низ 1"/>
          <p:cNvSpPr/>
          <p:nvPr/>
        </p:nvSpPr>
        <p:spPr>
          <a:xfrm>
            <a:off x="6123709" y="5800436"/>
            <a:ext cx="356001" cy="6742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276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9654" y="402585"/>
            <a:ext cx="11019183" cy="6159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                                              </a:t>
            </a:r>
            <a:r>
              <a:rPr lang="en-US" sz="3200" dirty="0" smtClean="0"/>
              <a:t>I</a:t>
            </a:r>
            <a:r>
              <a:rPr lang="ru-RU" sz="3200" dirty="0" smtClean="0"/>
              <a:t> </a:t>
            </a:r>
            <a:r>
              <a:rPr lang="en-US" sz="3200" dirty="0" smtClean="0"/>
              <a:t> </a:t>
            </a:r>
            <a:r>
              <a:rPr lang="ru-RU" sz="3200" dirty="0"/>
              <a:t>Всероссийский </a:t>
            </a:r>
            <a:r>
              <a:rPr lang="ru-RU" sz="3200" dirty="0" smtClean="0"/>
              <a:t>Съезд Советов</a:t>
            </a:r>
            <a:r>
              <a:rPr lang="ru-RU" sz="3200" dirty="0"/>
              <a:t>: 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                                одобрил </a:t>
            </a:r>
            <a:r>
              <a:rPr lang="ru-RU" sz="3200" dirty="0"/>
              <a:t>участие </a:t>
            </a:r>
            <a:r>
              <a:rPr lang="ru-RU" sz="3200" dirty="0" smtClean="0"/>
              <a:t>левых </a:t>
            </a:r>
            <a:r>
              <a:rPr lang="ru-RU" sz="3200" dirty="0"/>
              <a:t>партий во </a:t>
            </a:r>
            <a:r>
              <a:rPr lang="ru-RU" sz="3200" dirty="0" smtClean="0"/>
              <a:t>ВП.</a:t>
            </a:r>
            <a:endParaRPr lang="ru-RU" sz="3200" dirty="0" smtClean="0"/>
          </a:p>
          <a:p>
            <a:pPr marL="0" indent="0" algn="r">
              <a:buNone/>
            </a:pPr>
            <a:r>
              <a:rPr lang="ru-RU" sz="3200" dirty="0" smtClean="0"/>
              <a:t>Большевики </a:t>
            </a:r>
            <a:r>
              <a:rPr lang="ru-RU" sz="3200" dirty="0" smtClean="0"/>
              <a:t>против 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«</a:t>
            </a:r>
            <a:r>
              <a:rPr lang="ru-RU" sz="3200" dirty="0" err="1"/>
              <a:t>Главноуговаривающий</a:t>
            </a:r>
            <a:r>
              <a:rPr lang="ru-RU" sz="3200" dirty="0"/>
              <a:t>»                             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Провал наступательной             Демонстрация</a:t>
            </a:r>
            <a:r>
              <a:rPr lang="ru-RU" sz="3200" dirty="0" smtClean="0"/>
              <a:t>, </a:t>
            </a:r>
            <a:r>
              <a:rPr lang="ru-RU" sz="3200" dirty="0" smtClean="0"/>
              <a:t>в </a:t>
            </a:r>
            <a:r>
              <a:rPr lang="ru-RU" sz="3200" dirty="0" smtClean="0"/>
              <a:t>поддержку ВП </a:t>
            </a:r>
            <a:endParaRPr lang="ru-RU" sz="3200" dirty="0"/>
          </a:p>
          <a:p>
            <a:pPr marL="0" indent="0">
              <a:buNone/>
            </a:pPr>
            <a:r>
              <a:rPr lang="ru-RU" sz="3200" dirty="0"/>
              <a:t>к</a:t>
            </a:r>
            <a:r>
              <a:rPr lang="ru-RU" sz="3200" dirty="0" smtClean="0"/>
              <a:t>ампании.                                      п</a:t>
            </a:r>
            <a:r>
              <a:rPr lang="ru-RU" sz="3200" dirty="0" smtClean="0"/>
              <a:t>ровалилась.  Власть Советам!</a:t>
            </a:r>
          </a:p>
          <a:p>
            <a:pPr marL="0" indent="0">
              <a:buNone/>
            </a:pPr>
            <a:endParaRPr lang="ru-RU" sz="3600" dirty="0" smtClean="0"/>
          </a:p>
          <a:p>
            <a:pPr marL="0" indent="0">
              <a:buNone/>
            </a:pPr>
            <a:r>
              <a:rPr lang="ru-RU" sz="3200" b="1" u="sng" dirty="0" smtClean="0"/>
              <a:t>2-й кризис ВП.</a:t>
            </a:r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ru-RU" sz="3200" dirty="0" smtClean="0"/>
              <a:t>Кризис удалось преодолеть. Массовое дезертирство. </a:t>
            </a:r>
            <a:endParaRPr lang="ru-RU" sz="3200" dirty="0"/>
          </a:p>
          <a:p>
            <a:pPr marL="0" indent="0">
              <a:buNone/>
            </a:pPr>
            <a:endParaRPr lang="ru-RU" sz="3200" dirty="0" smtClean="0"/>
          </a:p>
        </p:txBody>
      </p:sp>
      <p:sp>
        <p:nvSpPr>
          <p:cNvPr id="5" name="Стрелка вниз 4"/>
          <p:cNvSpPr/>
          <p:nvPr/>
        </p:nvSpPr>
        <p:spPr>
          <a:xfrm>
            <a:off x="8063345" y="2105891"/>
            <a:ext cx="277091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Тройная стрелка влево/вправо/вверх 8"/>
          <p:cNvSpPr/>
          <p:nvPr/>
        </p:nvSpPr>
        <p:spPr>
          <a:xfrm rot="10800000">
            <a:off x="4470400" y="3482109"/>
            <a:ext cx="822036" cy="591127"/>
          </a:xfrm>
          <a:prstGeom prst="leftRightUpArrow">
            <a:avLst>
              <a:gd name="adj1" fmla="val 15625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7811437">
            <a:off x="4023785" y="4525252"/>
            <a:ext cx="560032" cy="794731"/>
          </a:xfrm>
          <a:prstGeom prst="downArrow">
            <a:avLst>
              <a:gd name="adj1" fmla="val 27798"/>
              <a:gd name="adj2" fmla="val 55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841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258618"/>
            <a:ext cx="11019183" cy="63807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u="sng" dirty="0" smtClean="0"/>
              <a:t>Июль </a:t>
            </a:r>
            <a:endParaRPr lang="ru-RU" sz="3200" b="1" u="sng" dirty="0" smtClean="0"/>
          </a:p>
          <a:p>
            <a:pPr marL="0" indent="0">
              <a:buNone/>
            </a:pPr>
            <a:r>
              <a:rPr lang="ru-RU" sz="3200" dirty="0" smtClean="0"/>
              <a:t>Углубление всех кризисных  явлений.   </a:t>
            </a:r>
          </a:p>
          <a:p>
            <a:pPr marL="0" indent="0">
              <a:buNone/>
            </a:pPr>
            <a:r>
              <a:rPr lang="ru-RU" sz="3200" dirty="0" smtClean="0"/>
              <a:t>Провальное контрнаступление.                Июльское восстание</a:t>
            </a:r>
          </a:p>
          <a:p>
            <a:pPr marL="0" indent="0">
              <a:buNone/>
            </a:pPr>
            <a:r>
              <a:rPr lang="ru-RU" sz="3200" dirty="0" smtClean="0"/>
              <a:t>                                      </a:t>
            </a:r>
          </a:p>
          <a:p>
            <a:pPr marL="0" indent="0" algn="ctr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                                        Признание Советами власти ВП</a:t>
            </a:r>
          </a:p>
          <a:p>
            <a:pPr marL="0" indent="0" algn="ctr">
              <a:buNone/>
            </a:pPr>
            <a:r>
              <a:rPr lang="ru-RU" sz="3200" b="1" dirty="0" smtClean="0"/>
              <a:t>                                                         Отказ от Двоевластия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2-е коалиционное правительство (Керенский):</a:t>
            </a:r>
          </a:p>
          <a:p>
            <a:pPr marL="0" indent="0" algn="ctr">
              <a:buNone/>
            </a:pPr>
            <a:r>
              <a:rPr lang="ru-RU" sz="3200" dirty="0" smtClean="0"/>
              <a:t>Большинство у эсеров и меньшевиков. </a:t>
            </a:r>
          </a:p>
          <a:p>
            <a:pPr marL="0" indent="0">
              <a:buNone/>
            </a:pPr>
            <a:endParaRPr lang="ru-RU" sz="3200" u="sng" dirty="0"/>
          </a:p>
          <a:p>
            <a:pPr marL="0" indent="0">
              <a:buNone/>
            </a:pPr>
            <a:r>
              <a:rPr lang="ru-RU" sz="3200" dirty="0" smtClean="0"/>
              <a:t>Репрессии                                   Большевики вне закона. 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                                         </a:t>
            </a:r>
            <a:r>
              <a:rPr lang="ru-RU" sz="3200" dirty="0" smtClean="0"/>
              <a:t>Готовят вооруженное восстание. </a:t>
            </a:r>
            <a:endParaRPr lang="ru-RU" sz="3200" dirty="0" smtClean="0"/>
          </a:p>
        </p:txBody>
      </p:sp>
      <p:sp>
        <p:nvSpPr>
          <p:cNvPr id="7" name="Двойная стрелка влево/вверх 6"/>
          <p:cNvSpPr/>
          <p:nvPr/>
        </p:nvSpPr>
        <p:spPr>
          <a:xfrm rot="10800000">
            <a:off x="6677890" y="1459344"/>
            <a:ext cx="757382" cy="785088"/>
          </a:xfrm>
          <a:prstGeom prst="leftUpArrow">
            <a:avLst>
              <a:gd name="adj1" fmla="val 16702"/>
              <a:gd name="adj2" fmla="val 2411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297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32509"/>
            <a:ext cx="10515600" cy="6197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/>
              <a:t>12-15 августа Государственное совещание в Москве</a:t>
            </a:r>
          </a:p>
          <a:p>
            <a:pPr marL="0" indent="0" algn="ctr">
              <a:buNone/>
            </a:pPr>
            <a:r>
              <a:rPr lang="ru-RU" sz="3200" dirty="0" smtClean="0"/>
              <a:t>(всех политических сил для примирения) </a:t>
            </a:r>
          </a:p>
          <a:p>
            <a:pPr marL="0" indent="0" algn="ctr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3200" dirty="0" smtClean="0"/>
              <a:t>Не принято каких либо резолюций.</a:t>
            </a:r>
          </a:p>
          <a:p>
            <a:pPr marL="0" indent="0">
              <a:buNone/>
            </a:pPr>
            <a:r>
              <a:rPr lang="ru-RU" sz="3200" dirty="0" smtClean="0"/>
              <a:t>Керенский: «железом и кровью» </a:t>
            </a:r>
            <a:r>
              <a:rPr lang="ru-RU" sz="3200" dirty="0" smtClean="0"/>
              <a:t>раздавим все попытки сопротивления ВП.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                                          </a:t>
            </a:r>
            <a:r>
              <a:rPr lang="en-US" sz="3200" dirty="0" smtClean="0"/>
              <a:t>VI </a:t>
            </a:r>
            <a:r>
              <a:rPr lang="ru-RU" sz="3200" dirty="0" smtClean="0"/>
              <a:t>съезд РСДРП (б):</a:t>
            </a:r>
          </a:p>
          <a:p>
            <a:pPr marL="0" indent="0">
              <a:buNone/>
            </a:pPr>
            <a:r>
              <a:rPr lang="ru-RU" sz="3200" dirty="0" smtClean="0"/>
              <a:t>План военной диктатуры        Власть рабочим и крестьянам</a:t>
            </a:r>
          </a:p>
          <a:p>
            <a:pPr marL="0" indent="0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u="sng" dirty="0" err="1" smtClean="0"/>
              <a:t>Корниловский</a:t>
            </a:r>
            <a:r>
              <a:rPr lang="ru-RU" sz="3200" u="sng" dirty="0" smtClean="0"/>
              <a:t> мятеж (25-30 августа)</a:t>
            </a:r>
          </a:p>
          <a:p>
            <a:pPr marL="0" indent="0" algn="ctr">
              <a:buNone/>
            </a:pPr>
            <a:endParaRPr lang="ru-RU" sz="3200" u="sng" dirty="0"/>
          </a:p>
        </p:txBody>
      </p:sp>
      <p:sp>
        <p:nvSpPr>
          <p:cNvPr id="2" name="Стрелка вниз 1"/>
          <p:cNvSpPr/>
          <p:nvPr/>
        </p:nvSpPr>
        <p:spPr>
          <a:xfrm>
            <a:off x="4248727" y="1413164"/>
            <a:ext cx="332509" cy="461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3121890" y="3431309"/>
            <a:ext cx="314037" cy="7204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147127" y="5084618"/>
            <a:ext cx="277091" cy="5818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548582" y="5153891"/>
            <a:ext cx="295563" cy="5818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194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32509"/>
            <a:ext cx="10515600" cy="628996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Временное объединение всех сил против корниловщины</a:t>
            </a:r>
          </a:p>
          <a:p>
            <a:pPr marL="0" indent="0" algn="ctr">
              <a:buNone/>
            </a:pPr>
            <a:r>
              <a:rPr lang="ru-RU" sz="3200" dirty="0" smtClean="0"/>
              <a:t>                                       Резолюция </a:t>
            </a:r>
            <a:r>
              <a:rPr lang="ru-RU" sz="3200" dirty="0" err="1" smtClean="0"/>
              <a:t>Петросовета</a:t>
            </a:r>
            <a:r>
              <a:rPr lang="ru-RU" sz="3200" dirty="0" smtClean="0"/>
              <a:t> «О власти»</a:t>
            </a:r>
          </a:p>
          <a:p>
            <a:pPr marL="0" indent="0">
              <a:buNone/>
            </a:pPr>
            <a:endParaRPr lang="ru-RU" sz="3200" b="1" dirty="0" smtClean="0"/>
          </a:p>
          <a:p>
            <a:pPr marL="0" indent="0">
              <a:buNone/>
            </a:pPr>
            <a:r>
              <a:rPr lang="ru-RU" sz="3200" b="1" dirty="0" smtClean="0"/>
              <a:t>1 сентября</a:t>
            </a:r>
          </a:p>
          <a:p>
            <a:pPr marL="0" indent="0">
              <a:buNone/>
            </a:pPr>
            <a:r>
              <a:rPr lang="ru-RU" sz="3200" dirty="0" smtClean="0"/>
              <a:t>Провозглашение России Республикой</a:t>
            </a:r>
          </a:p>
          <a:p>
            <a:pPr marL="0" indent="0">
              <a:buNone/>
            </a:pPr>
            <a:r>
              <a:rPr lang="ru-RU" sz="3200" dirty="0" smtClean="0"/>
              <a:t>Директория (правительство из 5 человек)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14-22 сентября </a:t>
            </a:r>
            <a:r>
              <a:rPr lang="ru-RU" sz="3200" b="1" dirty="0" smtClean="0"/>
              <a:t>Всероссийское демократическое совещание</a:t>
            </a:r>
          </a:p>
          <a:p>
            <a:pPr marL="0" indent="0" algn="ctr">
              <a:buNone/>
            </a:pPr>
            <a:r>
              <a:rPr lang="ru-RU" sz="3200" dirty="0" smtClean="0"/>
              <a:t>( для ослабления большевизированных Советов)</a:t>
            </a:r>
          </a:p>
          <a:p>
            <a:pPr marL="0" indent="0" algn="ctr">
              <a:buNone/>
            </a:pPr>
            <a:r>
              <a:rPr lang="ru-RU" sz="3200" dirty="0" smtClean="0"/>
              <a:t>Камнем преткновения стал вопрос об участии кадетов в новом коалиционном правительстве.</a:t>
            </a:r>
            <a:endParaRPr lang="ru-RU" sz="320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5948218" y="1533236"/>
            <a:ext cx="267855" cy="6742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948218" y="3657600"/>
            <a:ext cx="267855" cy="4433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785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0436"/>
            <a:ext cx="10515600" cy="584661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21 сентября – создание                       Большевики покинули Временного совета Российской         совещание</a:t>
            </a:r>
          </a:p>
          <a:p>
            <a:pPr marL="0" indent="0">
              <a:buNone/>
            </a:pPr>
            <a:r>
              <a:rPr lang="ru-RU" dirty="0" smtClean="0"/>
              <a:t>Республики (Предпарламента)                   подготовка восстания</a:t>
            </a:r>
          </a:p>
          <a:p>
            <a:pPr marL="0" indent="0">
              <a:buNone/>
            </a:pPr>
            <a:r>
              <a:rPr lang="ru-RU" dirty="0" smtClean="0"/>
              <a:t>Цель – созыв УС.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3-е коалиционное правительство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 smtClean="0"/>
              <a:t>24-26 октября захват власти большевиками. </a:t>
            </a:r>
          </a:p>
          <a:p>
            <a:pPr marL="0" indent="0" algn="ctr">
              <a:buNone/>
            </a:pPr>
            <a:r>
              <a:rPr lang="ru-RU" b="1" dirty="0" smtClean="0"/>
              <a:t>Прекращение деятельности ВП</a:t>
            </a:r>
            <a:endParaRPr lang="ru-RU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8469746" y="914399"/>
            <a:ext cx="258618" cy="4525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3879273" y="1921164"/>
            <a:ext cx="295563" cy="5172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8469746" y="1838036"/>
            <a:ext cx="258618" cy="16994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7350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376</Words>
  <Application>Microsoft Office PowerPoint</Application>
  <PresentationFormat>Широкоэкранный</PresentationFormat>
  <Paragraphs>100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Calibri</vt:lpstr>
      <vt:lpstr>Calibri Light</vt:lpstr>
      <vt:lpstr>Тема Office</vt:lpstr>
      <vt:lpstr>От февраля к октябрю</vt:lpstr>
      <vt:lpstr>Февраль 1917 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Двоевластие</dc:title>
  <dc:creator>User</dc:creator>
  <cp:lastModifiedBy>User</cp:lastModifiedBy>
  <cp:revision>31</cp:revision>
  <dcterms:created xsi:type="dcterms:W3CDTF">2020-03-20T16:56:57Z</dcterms:created>
  <dcterms:modified xsi:type="dcterms:W3CDTF">2020-03-21T09:18:05Z</dcterms:modified>
</cp:coreProperties>
</file>