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30" r:id="rId4"/>
    <p:sldId id="333" r:id="rId5"/>
    <p:sldId id="321" r:id="rId6"/>
    <p:sldId id="312" r:id="rId7"/>
    <p:sldId id="310" r:id="rId8"/>
    <p:sldId id="334" r:id="rId9"/>
    <p:sldId id="335" r:id="rId10"/>
    <p:sldId id="311" r:id="rId11"/>
    <p:sldId id="313" r:id="rId12"/>
    <p:sldId id="315" r:id="rId13"/>
    <p:sldId id="319" r:id="rId14"/>
    <p:sldId id="297" r:id="rId15"/>
    <p:sldId id="291" r:id="rId16"/>
    <p:sldId id="327" r:id="rId17"/>
    <p:sldId id="336" r:id="rId18"/>
    <p:sldId id="309" r:id="rId19"/>
    <p:sldId id="290" r:id="rId20"/>
    <p:sldId id="289" r:id="rId21"/>
    <p:sldId id="325" r:id="rId22"/>
    <p:sldId id="329" r:id="rId23"/>
    <p:sldId id="337" r:id="rId24"/>
    <p:sldId id="33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514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64305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6000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Инфографика</a:t>
            </a:r>
            <a:r>
              <a:rPr lang="ru-RU" sz="6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br>
              <a:rPr lang="ru-RU" sz="6000" dirty="0" smtClean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6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и успешный урок</a:t>
            </a:r>
            <a:endParaRPr lang="ru-RU" sz="6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4500570"/>
            <a:ext cx="6400800" cy="1752600"/>
          </a:xfrm>
        </p:spPr>
        <p:txBody>
          <a:bodyPr/>
          <a:lstStyle/>
          <a:p>
            <a:endParaRPr lang="ru-RU" sz="2800" dirty="0" smtClean="0"/>
          </a:p>
          <a:p>
            <a:r>
              <a:rPr lang="ru-RU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Гельдымамедов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Марсель </a:t>
            </a:r>
            <a:r>
              <a:rPr lang="ru-RU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Агамурадович</a:t>
            </a:r>
            <a:endParaRPr lang="ru-RU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МОБУ СОШ д. Алексеевка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Золотое правило дидактики: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«Всё, что только возможно, предоставлять для восприятия зрением, слышимое — слухом, запахи — обонянием, подлежащее вкусу — вкусом, доступное осязанию — путем осязания. Если какие-либо предметы сразу можно воспринять несколькими чувствами, пусть они сразу схватываются несколькими чувствами…»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Коменский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d0b8d0bdd184d0bed0b3d180d0b0d184d0b8d0bad0b0.pn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0" y="0"/>
            <a:ext cx="9127338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Принципы </a:t>
            </a:r>
            <a:r>
              <a:rPr lang="ru-RU" b="1" dirty="0" err="1" smtClean="0">
                <a:solidFill>
                  <a:schemeClr val="accent4">
                    <a:lumMod val="75000"/>
                  </a:schemeClr>
                </a:solidFill>
              </a:rPr>
              <a:t>инфографики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1560" y="1628800"/>
            <a:ext cx="3869159" cy="4608511"/>
          </a:xfrm>
        </p:spPr>
        <p:txBody>
          <a:bodyPr/>
          <a:lstStyle/>
          <a:p>
            <a:r>
              <a:rPr lang="ru-RU" b="1" dirty="0"/>
              <a:t>Простота и краткость</a:t>
            </a:r>
            <a:endParaRPr lang="ru-RU" b="1" dirty="0"/>
          </a:p>
          <a:p>
            <a:r>
              <a:rPr lang="ru-RU" b="1" dirty="0"/>
              <a:t>Креативность</a:t>
            </a:r>
            <a:endParaRPr lang="ru-RU" b="1" dirty="0"/>
          </a:p>
          <a:p>
            <a:r>
              <a:rPr lang="ru-RU" b="1" dirty="0"/>
              <a:t>Образность</a:t>
            </a:r>
            <a:endParaRPr lang="ru-RU" b="1" dirty="0"/>
          </a:p>
          <a:p>
            <a:r>
              <a:rPr lang="ru-RU" b="1" dirty="0"/>
              <a:t>Точность</a:t>
            </a:r>
            <a:endParaRPr lang="ru-RU" b="1" dirty="0"/>
          </a:p>
          <a:p>
            <a:r>
              <a:rPr lang="ru-RU" b="1" dirty="0"/>
              <a:t>Организованность информации</a:t>
            </a:r>
            <a:endParaRPr lang="ru-RU" b="1" dirty="0"/>
          </a:p>
          <a:p>
            <a:r>
              <a:rPr lang="ru-RU" b="1" dirty="0"/>
              <a:t>Эстетическая привлекательность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1" cstate="print">
            <a:lum bright="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1" t="4077" r="4213" b="2151"/>
          <a:stretch>
            <a:fillRect/>
          </a:stretch>
        </p:blipFill>
        <p:spPr>
          <a:xfrm>
            <a:off x="4572000" y="1095359"/>
            <a:ext cx="4286280" cy="54769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Общественное развитие</a:t>
            </a:r>
            <a:endParaRPr lang="ru-RU" dirty="0"/>
          </a:p>
        </p:txBody>
      </p:sp>
      <p:pic>
        <p:nvPicPr>
          <p:cNvPr id="4" name="Содержимое 3" descr="Без названия.pn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28597" y="1714487"/>
            <a:ext cx="2390276" cy="3191141"/>
          </a:xfrm>
        </p:spPr>
      </p:pic>
      <p:pic>
        <p:nvPicPr>
          <p:cNvPr id="1026" name="Picture 2" descr="F:\1 Методическая работа\2 Инфографики\5705a9ddf27200ede1d66e2855ec747d.jpg"/>
          <p:cNvPicPr>
            <a:picLocks noChangeAspect="1" noChangeArrowheads="1"/>
          </p:cNvPicPr>
          <p:nvPr/>
        </p:nvPicPr>
        <p:blipFill>
          <a:blip r:embed="rId2"/>
          <a:srcRect l="30492" r="28196"/>
          <a:stretch>
            <a:fillRect/>
          </a:stretch>
        </p:blipFill>
        <p:spPr bwMode="auto">
          <a:xfrm>
            <a:off x="3000364" y="1500174"/>
            <a:ext cx="3000396" cy="3876675"/>
          </a:xfrm>
          <a:prstGeom prst="rect">
            <a:avLst/>
          </a:prstGeom>
          <a:noFill/>
        </p:spPr>
      </p:pic>
      <p:pic>
        <p:nvPicPr>
          <p:cNvPr id="1027" name="Picture 3" descr="F:\1 Методическая работа\2 Инфографики\Без названия (1).jpg"/>
          <p:cNvPicPr>
            <a:picLocks noChangeAspect="1" noChangeArrowheads="1"/>
          </p:cNvPicPr>
          <p:nvPr/>
        </p:nvPicPr>
        <p:blipFill>
          <a:blip r:embed="rId3"/>
          <a:srcRect l="8687" r="13127" b="7216"/>
          <a:stretch>
            <a:fillRect/>
          </a:stretch>
        </p:blipFill>
        <p:spPr bwMode="auto">
          <a:xfrm>
            <a:off x="6286512" y="1857364"/>
            <a:ext cx="2571768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218 (1).jpg"/>
          <p:cNvPicPr>
            <a:picLocks noGrp="1" noChangeAspect="1"/>
          </p:cNvPicPr>
          <p:nvPr>
            <p:ph idx="1"/>
          </p:nvPr>
        </p:nvPicPr>
        <p:blipFill>
          <a:blip r:embed="rId1"/>
          <a:srcRect l="18037" t="9928" r="25192" b="36480"/>
          <a:stretch>
            <a:fillRect/>
          </a:stretch>
        </p:blipFill>
        <p:spPr>
          <a:xfrm>
            <a:off x="0" y="357166"/>
            <a:ext cx="9135958" cy="64983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Критерии общественного прогресса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2408218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218 (4) - копия.jpg"/>
          <p:cNvPicPr>
            <a:picLocks noGrp="1" noChangeAspect="1"/>
          </p:cNvPicPr>
          <p:nvPr>
            <p:ph idx="1"/>
          </p:nvPr>
        </p:nvPicPr>
        <p:blipFill>
          <a:blip r:embed="rId1"/>
          <a:srcRect l="20070" t="2525" b="9084"/>
          <a:stretch>
            <a:fillRect/>
          </a:stretch>
        </p:blipFill>
        <p:spPr>
          <a:xfrm>
            <a:off x="0" y="44361"/>
            <a:ext cx="8215338" cy="681363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</a:t>
            </a:r>
            <a:r>
              <a:rPr lang="ru-RU" dirty="0" smtClean="0"/>
              <a:t>общественного прогресса</a:t>
            </a:r>
            <a:endParaRPr lang="ru-RU" dirty="0"/>
          </a:p>
        </p:txBody>
      </p:sp>
      <p:pic>
        <p:nvPicPr>
          <p:cNvPr id="4" name="Содержимое 3" descr="1200x1432_0xac120003_15274710081615816763.jpg"/>
          <p:cNvPicPr>
            <a:picLocks noGrp="1" noChangeAspect="1"/>
          </p:cNvPicPr>
          <p:nvPr>
            <p:ph idx="1"/>
          </p:nvPr>
        </p:nvPicPr>
        <p:blipFill>
          <a:blip r:embed="rId1" cstate="print">
            <a:lum bright="30000" contrast="-10000"/>
          </a:blip>
          <a:stretch>
            <a:fillRect/>
          </a:stretch>
        </p:blipFill>
        <p:spPr>
          <a:xfrm>
            <a:off x="571472" y="1500174"/>
            <a:ext cx="2490342" cy="2971808"/>
          </a:xfrm>
        </p:spPr>
      </p:pic>
      <p:pic>
        <p:nvPicPr>
          <p:cNvPr id="2050" name="Picture 2" descr="F:\1 Методическая работа\2 Инфографики\1636066782_1-papik-pro-p-darvin-vektornii-risunok-1.png"/>
          <p:cNvPicPr>
            <a:picLocks noChangeAspect="1" noChangeArrowheads="1"/>
          </p:cNvPicPr>
          <p:nvPr/>
        </p:nvPicPr>
        <p:blipFill>
          <a:blip r:embed="rId2" cstate="print"/>
          <a:srcRect b="8333"/>
          <a:stretch>
            <a:fillRect/>
          </a:stretch>
        </p:blipFill>
        <p:spPr bwMode="auto">
          <a:xfrm>
            <a:off x="3214677" y="1500173"/>
            <a:ext cx="2531561" cy="3143273"/>
          </a:xfrm>
          <a:prstGeom prst="rect">
            <a:avLst/>
          </a:prstGeom>
          <a:noFill/>
        </p:spPr>
      </p:pic>
      <p:pic>
        <p:nvPicPr>
          <p:cNvPr id="2051" name="Picture 3" descr="F:\1 Методическая работа\2 Инфографики\Foto-Petra-1-Pervogo-19.jpg"/>
          <p:cNvPicPr>
            <a:picLocks noChangeAspect="1" noChangeArrowheads="1"/>
          </p:cNvPicPr>
          <p:nvPr/>
        </p:nvPicPr>
        <p:blipFill>
          <a:blip r:embed="rId3"/>
          <a:srcRect l="30454" t="7593" r="25247"/>
          <a:stretch>
            <a:fillRect/>
          </a:stretch>
        </p:blipFill>
        <p:spPr bwMode="auto">
          <a:xfrm>
            <a:off x="6286512" y="1500174"/>
            <a:ext cx="2286016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85728"/>
            <a:ext cx="392909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Формы / пути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15218 (2).jpg"/>
          <p:cNvPicPr>
            <a:picLocks noGrp="1" noChangeAspect="1"/>
          </p:cNvPicPr>
          <p:nvPr>
            <p:ph idx="1"/>
          </p:nvPr>
        </p:nvPicPr>
        <p:blipFill>
          <a:blip r:embed="rId1"/>
          <a:srcRect l="6810" t="39556" r="29625" b="7880"/>
          <a:stretch>
            <a:fillRect/>
          </a:stretch>
        </p:blipFill>
        <p:spPr>
          <a:xfrm>
            <a:off x="0" y="1142984"/>
            <a:ext cx="9001156" cy="5582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5218 (4)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1" y="-1"/>
            <a:ext cx="9144001" cy="6858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85738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Закон ускорения истории:</a:t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>каждый новый период общественного развития  короче предыдущего</a:t>
            </a:r>
            <a:endParaRPr lang="ru-RU" sz="3200" dirty="0">
              <a:solidFill>
                <a:srgbClr val="002060"/>
              </a:solidFill>
            </a:endParaRPr>
          </a:p>
        </p:txBody>
      </p:sp>
      <p:pic>
        <p:nvPicPr>
          <p:cNvPr id="6" name="Содержимое 5" descr="img3.jpg"/>
          <p:cNvPicPr>
            <a:picLocks noGrp="1" noChangeAspect="1"/>
          </p:cNvPicPr>
          <p:nvPr>
            <p:ph idx="1"/>
          </p:nvPr>
        </p:nvPicPr>
        <p:blipFill>
          <a:blip r:embed="rId1"/>
          <a:srcRect b="27439"/>
          <a:stretch>
            <a:fillRect/>
          </a:stretch>
        </p:blipFill>
        <p:spPr>
          <a:xfrm>
            <a:off x="285720" y="2928934"/>
            <a:ext cx="8681288" cy="3543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какой лестнице </a:t>
            </a:r>
            <a:br>
              <a:rPr lang="ru-RU" dirty="0" smtClean="0"/>
            </a:br>
            <a:r>
              <a:rPr lang="ru-RU" dirty="0" smtClean="0"/>
              <a:t>никто </a:t>
            </a:r>
            <a:r>
              <a:rPr lang="ru-RU" dirty="0" smtClean="0"/>
              <a:t>никогда не ходил?</a:t>
            </a:r>
            <a:endParaRPr lang="ru-RU" dirty="0"/>
          </a:p>
        </p:txBody>
      </p:sp>
      <p:pic>
        <p:nvPicPr>
          <p:cNvPr id="4" name="Содержимое 3" descr="img8 (1)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8662" y="1600200"/>
            <a:ext cx="6858047" cy="5143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-7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5720" y="125372"/>
            <a:ext cx="8715436" cy="6446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krugovorot_vody_v_prirode_25_17165728 - копия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357166"/>
            <a:ext cx="9183324" cy="61436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001056" cy="1285884"/>
          </a:xfrm>
        </p:spPr>
        <p:txBody>
          <a:bodyPr>
            <a:noAutofit/>
          </a:bodyPr>
          <a:lstStyle/>
          <a:p>
            <a:r>
              <a:rPr lang="ru-RU" sz="3600" dirty="0" smtClean="0"/>
              <a:t>Объединение Италии:</a:t>
            </a:r>
            <a:br>
              <a:rPr lang="ru-RU" sz="3600" dirty="0" smtClean="0"/>
            </a:br>
            <a:r>
              <a:rPr lang="ru-RU" sz="3600" dirty="0" smtClean="0"/>
              <a:t>   </a:t>
            </a:r>
            <a:r>
              <a:rPr lang="ru-RU" sz="3600" b="1" dirty="0" smtClean="0">
                <a:solidFill>
                  <a:srgbClr val="00B050"/>
                </a:solidFill>
              </a:rPr>
              <a:t>Идеолог</a:t>
            </a:r>
            <a:r>
              <a:rPr lang="ru-RU" sz="3600" dirty="0" smtClean="0"/>
              <a:t>      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Военный       </a:t>
            </a:r>
            <a:r>
              <a:rPr lang="ru-RU" sz="3600" b="1" dirty="0" smtClean="0">
                <a:solidFill>
                  <a:srgbClr val="0070C0"/>
                </a:solidFill>
              </a:rPr>
              <a:t>Политик</a:t>
            </a:r>
            <a:endParaRPr lang="ru-RU" sz="3600" b="1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slide_5.jpg"/>
          <p:cNvPicPr>
            <a:picLocks noGrp="1" noChangeAspect="1"/>
          </p:cNvPicPr>
          <p:nvPr>
            <p:ph sz="quarter" idx="1"/>
          </p:nvPr>
        </p:nvPicPr>
        <p:blipFill>
          <a:blip r:embed="rId1"/>
          <a:srcRect t="23666"/>
          <a:stretch>
            <a:fillRect/>
          </a:stretch>
        </p:blipFill>
        <p:spPr>
          <a:xfrm>
            <a:off x="571472" y="2000240"/>
            <a:ext cx="8143932" cy="46624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/>
              <a:t>Сервисы для создания </a:t>
            </a:r>
            <a:r>
              <a:rPr lang="ru-RU" sz="3600" dirty="0" err="1" smtClean="0"/>
              <a:t>инфографики</a:t>
            </a:r>
            <a:r>
              <a:rPr lang="ru-RU" sz="3600" dirty="0" smtClean="0"/>
              <a:t>: </a:t>
            </a:r>
            <a:endParaRPr lang="ru-RU" sz="48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</a:rPr>
              <a:t>Piktochart</a:t>
            </a:r>
            <a:endParaRPr lang="ru-RU" sz="48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4800" b="1" dirty="0" err="1" smtClean="0">
                <a:solidFill>
                  <a:srgbClr val="002060"/>
                </a:solidFill>
              </a:rPr>
              <a:t>Easel.ly</a:t>
            </a:r>
            <a:endParaRPr lang="ru-RU" sz="48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4800" b="1" dirty="0" err="1" smtClean="0">
                <a:solidFill>
                  <a:srgbClr val="002060"/>
                </a:solidFill>
              </a:rPr>
              <a:t>Canva</a:t>
            </a:r>
            <a:endParaRPr lang="ru-RU" sz="48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4800" b="1" dirty="0" err="1" smtClean="0">
                <a:solidFill>
                  <a:srgbClr val="002060"/>
                </a:solidFill>
              </a:rPr>
              <a:t>Wordle</a:t>
            </a:r>
            <a:endParaRPr lang="ru-RU" sz="48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en-US" sz="4800" b="1" dirty="0" smtClean="0">
                <a:solidFill>
                  <a:srgbClr val="002060"/>
                </a:solidFill>
              </a:rPr>
              <a:t>Smart Art (MS Power Point)</a:t>
            </a:r>
            <a:endParaRPr lang="ru-RU" sz="4800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10870" cy="650083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285728"/>
            <a:ext cx="8105554" cy="62865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Инфографика на уроке это 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ru-RU" sz="3200" b="1" dirty="0">
              <a:solidFill>
                <a:schemeClr val="tx1"/>
              </a:solidFill>
            </a:endParaRPr>
          </a:p>
          <a:p>
            <a:pPr algn="ctr"/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Обобщение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Систематизация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Творчество</a:t>
            </a:r>
            <a:endParaRPr lang="ru-RU" sz="3200" b="1" dirty="0">
              <a:solidFill>
                <a:schemeClr val="tx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Запоминание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dirty="0" err="1" smtClean="0"/>
              <a:t>Метапредметность</a:t>
            </a:r>
            <a:r>
              <a:rPr lang="ru-RU" sz="3200" b="1" dirty="0" smtClean="0"/>
              <a:t> </a:t>
            </a:r>
            <a:endParaRPr lang="ru-RU" sz="3200" b="1" dirty="0" smtClean="0"/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Мини-проект 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3200" b="1" dirty="0" smtClean="0"/>
              <a:t>Универсальность </a:t>
            </a:r>
            <a:endParaRPr lang="ru-RU" sz="3200" b="1" dirty="0" smtClean="0"/>
          </a:p>
          <a:p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214810" y="1142984"/>
            <a:ext cx="576064" cy="857256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4" y="571480"/>
            <a:ext cx="7829576" cy="6318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Вывод: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357298"/>
            <a:ext cx="7686700" cy="9286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000" smtClean="0"/>
              <a:t>Инфографики</a:t>
            </a:r>
            <a:r>
              <a:rPr lang="ru-RU" sz="3000" dirty="0" smtClean="0"/>
              <a:t> позволяют сделать обучение проще и доступнее.</a:t>
            </a:r>
            <a:endParaRPr lang="ru-RU" sz="3000" dirty="0" smtClean="0"/>
          </a:p>
          <a:p>
            <a:pPr algn="just">
              <a:buNone/>
            </a:pPr>
            <a:endParaRPr lang="ru-RU" dirty="0" smtClean="0"/>
          </a:p>
        </p:txBody>
      </p:sp>
      <p:sp>
        <p:nvSpPr>
          <p:cNvPr id="4" name="Заголовок 1"/>
          <p:cNvSpPr txBox="1"/>
          <p:nvPr/>
        </p:nvSpPr>
        <p:spPr>
          <a:xfrm>
            <a:off x="671514" y="2357430"/>
            <a:ext cx="7829576" cy="631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Результаты: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/>
          <p:nvPr/>
        </p:nvSpPr>
        <p:spPr>
          <a:xfrm>
            <a:off x="742952" y="3071810"/>
            <a:ext cx="7686700" cy="2643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Повышение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качества и </a:t>
            </a: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успеваемости по предмету.</a:t>
            </a:r>
            <a:endParaRPr kumimoji="0" lang="ru-RU" sz="3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3300" dirty="0" smtClean="0"/>
              <a:t>Развитие интереса к предмету.</a:t>
            </a:r>
            <a:endParaRPr lang="ru-RU" sz="3300" dirty="0" smtClean="0"/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Активизация</a:t>
            </a:r>
            <a:r>
              <a:rPr kumimoji="0" lang="ru-RU" sz="33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мышления учеников.</a:t>
            </a:r>
            <a:endParaRPr kumimoji="0" lang="ru-RU" sz="33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ru-RU" sz="3300" dirty="0" smtClean="0"/>
              <a:t>Рост творческой активности и познавательной деятельности.</a:t>
            </a:r>
            <a:endParaRPr kumimoji="0" lang="ru-RU" sz="33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5f566282df827c542e0c47c4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44000" cy="68626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2000240"/>
            <a:ext cx="7507889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Благодарю</a:t>
            </a:r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endParaRPr lang="ru-RU" sz="54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</a:t>
            </a:r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ru-RU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внимание</a:t>
            </a:r>
            <a:endParaRPr lang="ru-RU" sz="8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"/>
            <a:ext cx="9144000" cy="679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1294</Words>
  <Application>WPS Presentation</Application>
  <PresentationFormat>Экран (4:3)</PresentationFormat>
  <Paragraphs>71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</vt:lpstr>
      <vt:lpstr>SimSun</vt:lpstr>
      <vt:lpstr>Wingdings</vt:lpstr>
      <vt:lpstr>Arial Black</vt:lpstr>
      <vt:lpstr>Times New Roman</vt:lpstr>
      <vt:lpstr>Calibri</vt:lpstr>
      <vt:lpstr>Microsoft YaHei</vt:lpstr>
      <vt:lpstr>Arial Unicode MS</vt:lpstr>
      <vt:lpstr>Тема Office</vt:lpstr>
      <vt:lpstr>Инфографика  и успешный урок</vt:lpstr>
      <vt:lpstr>PowerPoint 演示文稿</vt:lpstr>
      <vt:lpstr>PowerPoint 演示文稿</vt:lpstr>
      <vt:lpstr>Принципы инфографики</vt:lpstr>
      <vt:lpstr>Общественное развитие</vt:lpstr>
      <vt:lpstr>PowerPoint 演示文稿</vt:lpstr>
      <vt:lpstr>Критерии общественного прогресса</vt:lpstr>
      <vt:lpstr>PowerPoint 演示文稿</vt:lpstr>
      <vt:lpstr>Формы общественного прогресса</vt:lpstr>
      <vt:lpstr>Формы / пути</vt:lpstr>
      <vt:lpstr>PowerPoint 演示文稿</vt:lpstr>
      <vt:lpstr>Закон ускорения истории: каждый новый период общественного развития  короче предыдущего</vt:lpstr>
      <vt:lpstr>По какой лестнице  никто никогда не ходил?</vt:lpstr>
      <vt:lpstr>PowerPoint 演示文稿</vt:lpstr>
      <vt:lpstr>PowerPoint 演示文稿</vt:lpstr>
      <vt:lpstr>Объединение Италии:    Идеолог        Военный       Политик</vt:lpstr>
      <vt:lpstr>PowerPoint 演示文稿</vt:lpstr>
      <vt:lpstr>PowerPoint 演示文稿</vt:lpstr>
      <vt:lpstr>PowerPoint 演示文稿</vt:lpstr>
      <vt:lpstr>Вывод: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info-user7</dc:creator>
  <cp:lastModifiedBy>Кустик</cp:lastModifiedBy>
  <cp:revision>118</cp:revision>
  <dcterms:created xsi:type="dcterms:W3CDTF">2022-01-11T04:52:00Z</dcterms:created>
  <dcterms:modified xsi:type="dcterms:W3CDTF">2022-01-14T05:45:33Z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7F1FE1866FDE47398FD8A018F097A139</vt:lpwstr>
  </property>
  <property fmtid="{D5CDD505-2E9C-101B-9397-08002B2CF9AE}" pid="3" name="KSOProductBuildVer">
    <vt:lpwstr>1033-11.2.0.10307</vt:lpwstr>
  </property>
</Properties>
</file>