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78" r:id="rId5"/>
    <p:sldId id="265" r:id="rId6"/>
    <p:sldId id="266" r:id="rId7"/>
    <p:sldId id="267" r:id="rId8"/>
    <p:sldId id="259" r:id="rId9"/>
    <p:sldId id="260" r:id="rId10"/>
    <p:sldId id="270" r:id="rId11"/>
    <p:sldId id="273" r:id="rId12"/>
    <p:sldId id="271" r:id="rId13"/>
    <p:sldId id="272" r:id="rId14"/>
    <p:sldId id="277" r:id="rId15"/>
    <p:sldId id="276" r:id="rId16"/>
    <p:sldId id="274" r:id="rId17"/>
    <p:sldId id="290" r:id="rId18"/>
    <p:sldId id="275" r:id="rId19"/>
    <p:sldId id="268" r:id="rId20"/>
    <p:sldId id="291" r:id="rId21"/>
    <p:sldId id="269" r:id="rId22"/>
    <p:sldId id="261" r:id="rId23"/>
    <p:sldId id="262" r:id="rId24"/>
    <p:sldId id="263" r:id="rId25"/>
    <p:sldId id="264" r:id="rId26"/>
    <p:sldId id="279" r:id="rId27"/>
    <p:sldId id="293" r:id="rId28"/>
    <p:sldId id="296" r:id="rId29"/>
    <p:sldId id="280" r:id="rId30"/>
    <p:sldId id="281" r:id="rId31"/>
    <p:sldId id="282" r:id="rId32"/>
    <p:sldId id="294" r:id="rId33"/>
    <p:sldId id="283" r:id="rId34"/>
    <p:sldId id="295" r:id="rId35"/>
    <p:sldId id="284" r:id="rId36"/>
    <p:sldId id="285" r:id="rId37"/>
    <p:sldId id="289" r:id="rId38"/>
    <p:sldId id="292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26.09.2014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hyperlink" Target="&#1052;&#1080;&#1088;&#1086;&#1074;&#1072;&#1103;%20&#1074;&#1086;&#1081;&#1085;&#1072;.ppt" TargetMode="Externa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hyperlink" Target="&#1052;&#1080;&#1088;&#1086;&#1074;&#1072;&#1103;%20&#1074;&#1086;&#1081;&#1085;&#1072;.ppt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&#1052;&#1080;&#1088;&#1086;&#1074;&#1072;&#1103;%20&#1074;&#1086;&#1081;&#1085;&#1072;.ppt" TargetMode="Externa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28670"/>
            <a:ext cx="8458200" cy="12223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300" b="1" dirty="0" smtClean="0"/>
              <a:t>Первая мировая война.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643050"/>
            <a:ext cx="8458200" cy="914400"/>
          </a:xfrm>
        </p:spPr>
        <p:txBody>
          <a:bodyPr/>
          <a:lstStyle/>
          <a:p>
            <a:pPr algn="ctr"/>
            <a:r>
              <a:rPr lang="ru-RU" b="1" dirty="0" smtClean="0"/>
              <a:t>Великая и забытая.</a:t>
            </a:r>
            <a:endParaRPr lang="ru-RU" dirty="0"/>
          </a:p>
        </p:txBody>
      </p:sp>
      <p:pic>
        <p:nvPicPr>
          <p:cNvPr id="5" name="Рисунок 4" descr="калиниград.jpg"/>
          <p:cNvPicPr>
            <a:picLocks noChangeAspect="1"/>
          </p:cNvPicPr>
          <p:nvPr/>
        </p:nvPicPr>
        <p:blipFill>
          <a:blip r:embed="rId2"/>
          <a:srcRect b="32000"/>
          <a:stretch>
            <a:fillRect/>
          </a:stretch>
        </p:blipFill>
        <p:spPr>
          <a:xfrm>
            <a:off x="2786050" y="2428868"/>
            <a:ext cx="4357718" cy="39510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642918"/>
            <a:ext cx="7498080" cy="560548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«Война! Война! Так вот, какие</a:t>
            </a:r>
          </a:p>
          <a:p>
            <a:pPr>
              <a:buNone/>
            </a:pPr>
            <a:r>
              <a:rPr lang="ru-RU" dirty="0" smtClean="0"/>
              <a:t>Отверзлись двери пред тобой,</a:t>
            </a:r>
          </a:p>
          <a:p>
            <a:pPr>
              <a:buNone/>
            </a:pPr>
            <a:r>
              <a:rPr lang="ru-RU" dirty="0" smtClean="0"/>
              <a:t>Любвеобильная Россия,</a:t>
            </a:r>
          </a:p>
          <a:p>
            <a:pPr>
              <a:buNone/>
            </a:pPr>
            <a:r>
              <a:rPr lang="ru-RU" dirty="0" smtClean="0"/>
              <a:t>Страна с христовою судьбой!</a:t>
            </a:r>
          </a:p>
          <a:p>
            <a:pPr>
              <a:buNone/>
            </a:pPr>
            <a:r>
              <a:rPr lang="ru-RU" dirty="0" smtClean="0"/>
              <a:t>Так прими ж венец терновый</a:t>
            </a:r>
          </a:p>
          <a:p>
            <a:pPr>
              <a:buNone/>
            </a:pPr>
            <a:r>
              <a:rPr lang="ru-RU" dirty="0" smtClean="0"/>
              <a:t>И в ад убийственный сойди</a:t>
            </a:r>
          </a:p>
          <a:p>
            <a:pPr>
              <a:buNone/>
            </a:pPr>
            <a:r>
              <a:rPr lang="ru-RU" dirty="0" smtClean="0"/>
              <a:t>В руке с мечом своим суровым</a:t>
            </a:r>
          </a:p>
          <a:p>
            <a:pPr>
              <a:buNone/>
            </a:pPr>
            <a:r>
              <a:rPr lang="ru-RU" dirty="0" smtClean="0"/>
              <a:t>С крестом сияющим в груди»</a:t>
            </a:r>
          </a:p>
          <a:p>
            <a:pPr algn="r">
              <a:buNone/>
            </a:pPr>
            <a:r>
              <a:rPr lang="ru-RU" dirty="0" smtClean="0"/>
              <a:t>                                                                               </a:t>
            </a:r>
          </a:p>
          <a:p>
            <a:pPr algn="r">
              <a:buNone/>
            </a:pPr>
            <a:r>
              <a:rPr lang="ru-RU" dirty="0" smtClean="0"/>
              <a:t>С .Городецкий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6700" dirty="0" smtClean="0"/>
              <a:t>План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2000240"/>
            <a:ext cx="7498080" cy="4248160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ru-RU" dirty="0" smtClean="0"/>
              <a:t>Международные отношения на рубеже </a:t>
            </a:r>
            <a:r>
              <a:rPr lang="en-US" dirty="0" smtClean="0"/>
              <a:t>XIX</a:t>
            </a:r>
            <a:r>
              <a:rPr lang="ru-RU" dirty="0" smtClean="0"/>
              <a:t>-</a:t>
            </a:r>
            <a:r>
              <a:rPr lang="en-US" dirty="0" smtClean="0"/>
              <a:t>XX</a:t>
            </a:r>
            <a:r>
              <a:rPr lang="ru-RU" dirty="0" smtClean="0"/>
              <a:t> вв.</a:t>
            </a:r>
          </a:p>
          <a:p>
            <a:pPr lvl="0">
              <a:lnSpc>
                <a:spcPct val="150000"/>
              </a:lnSpc>
            </a:pPr>
            <a:r>
              <a:rPr lang="ru-RU" dirty="0" smtClean="0"/>
              <a:t>Причины Первой мировой войны</a:t>
            </a:r>
          </a:p>
          <a:p>
            <a:pPr lvl="0">
              <a:lnSpc>
                <a:spcPct val="150000"/>
              </a:lnSpc>
            </a:pPr>
            <a:r>
              <a:rPr lang="ru-RU" dirty="0" smtClean="0"/>
              <a:t>Ход военных действий</a:t>
            </a:r>
          </a:p>
          <a:p>
            <a:pPr lvl="0">
              <a:lnSpc>
                <a:spcPct val="150000"/>
              </a:lnSpc>
            </a:pPr>
            <a:r>
              <a:rPr lang="ru-RU" dirty="0" smtClean="0"/>
              <a:t>Итоги и последствия войны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Гаагская конференция 1899 г.</a:t>
            </a:r>
            <a:endParaRPr lang="ru-RU" dirty="0"/>
          </a:p>
        </p:txBody>
      </p:sp>
      <p:pic>
        <p:nvPicPr>
          <p:cNvPr id="4" name="Содержимое 3" descr="Рисунок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0298" y="1285860"/>
            <a:ext cx="5203176" cy="529312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gradFill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title"/>
          </p:nvPr>
        </p:nvSpPr>
        <p:spPr>
          <a:xfrm>
            <a:off x="193524" y="0"/>
            <a:ext cx="8493545" cy="1016000"/>
          </a:xfrm>
        </p:spPr>
        <p:txBody>
          <a:bodyPr lIns="81272" tIns="40636" rIns="81272" bIns="40636"/>
          <a:lstStyle/>
          <a:p>
            <a:pPr algn="ctr" eaLnBrk="1" hangingPunct="1">
              <a:defRPr/>
            </a:pPr>
            <a:r>
              <a:rPr lang="ru-RU" sz="3600" dirty="0" smtClean="0">
                <a:solidFill>
                  <a:srgbClr val="FF0000"/>
                </a:solidFill>
              </a:rPr>
              <a:t>Начало первой мировой войны</a:t>
            </a:r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1500166" y="1285860"/>
            <a:ext cx="1096635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hlinkClick r:id="rId3" action="ppaction://hlinkpres?slideindex=16&amp;slidetitle=Понятия"/>
              </a:rPr>
              <a:t>Антанта</a:t>
            </a:r>
            <a:endParaRPr lang="ru-RU" dirty="0"/>
          </a:p>
        </p:txBody>
      </p:sp>
      <p:sp>
        <p:nvSpPr>
          <p:cNvPr id="43014" name="Rectangle 6"/>
          <p:cNvSpPr>
            <a:spLocks noChangeArrowheads="1"/>
          </p:cNvSpPr>
          <p:nvPr/>
        </p:nvSpPr>
        <p:spPr bwMode="auto">
          <a:xfrm>
            <a:off x="6500826" y="1214422"/>
            <a:ext cx="1964804" cy="6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 algn="ctr"/>
            <a:r>
              <a:rPr lang="ru-RU" dirty="0">
                <a:hlinkClick r:id="rId3" action="ppaction://hlinkpres?slideindex=17&amp;slidetitle=Презентация PowerPoint"/>
              </a:rPr>
              <a:t>Тройственный союз</a:t>
            </a:r>
            <a:endParaRPr lang="ru-RU" dirty="0"/>
          </a:p>
        </p:txBody>
      </p:sp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1857364"/>
            <a:ext cx="741841" cy="56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6" name="Picture 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15272" y="1857364"/>
            <a:ext cx="774095" cy="520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7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00100" y="1857364"/>
            <a:ext cx="731090" cy="544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43174" y="1928802"/>
            <a:ext cx="752593" cy="556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43042" y="2428868"/>
            <a:ext cx="741841" cy="52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20" name="Picture 1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72264" y="2357430"/>
            <a:ext cx="731090" cy="548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1" name="AutoShape 13"/>
          <p:cNvSpPr>
            <a:spLocks noChangeArrowheads="1"/>
          </p:cNvSpPr>
          <p:nvPr/>
        </p:nvSpPr>
        <p:spPr bwMode="auto">
          <a:xfrm>
            <a:off x="3500430" y="1785926"/>
            <a:ext cx="2029815" cy="960060"/>
          </a:xfrm>
          <a:prstGeom prst="roundRect">
            <a:avLst>
              <a:gd name="adj" fmla="val 16667"/>
            </a:avLst>
          </a:prstGeom>
          <a:solidFill>
            <a:srgbClr val="99FF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022" name="Text Box 14"/>
          <p:cNvSpPr txBox="1">
            <a:spLocks noChangeArrowheads="1"/>
          </p:cNvSpPr>
          <p:nvPr/>
        </p:nvSpPr>
        <p:spPr bwMode="auto">
          <a:xfrm>
            <a:off x="3500430" y="2071678"/>
            <a:ext cx="2011841" cy="405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100" dirty="0">
                <a:solidFill>
                  <a:srgbClr val="000000"/>
                </a:solidFill>
              </a:rPr>
              <a:t>Повод</a:t>
            </a:r>
          </a:p>
        </p:txBody>
      </p:sp>
      <p:sp>
        <p:nvSpPr>
          <p:cNvPr id="43025" name="Text Box 17"/>
          <p:cNvSpPr txBox="1">
            <a:spLocks noChangeArrowheads="1"/>
          </p:cNvSpPr>
          <p:nvPr/>
        </p:nvSpPr>
        <p:spPr bwMode="auto">
          <a:xfrm>
            <a:off x="2643174" y="2857496"/>
            <a:ext cx="3901386" cy="105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Убийство в Сараево наследника австрийского престола</a:t>
            </a:r>
          </a:p>
          <a:p>
            <a:pPr algn="ctr">
              <a:spcBef>
                <a:spcPct val="50000"/>
              </a:spcBef>
            </a:pPr>
            <a:r>
              <a:rPr lang="ru-RU" dirty="0" smtClean="0"/>
              <a:t>15(28)  </a:t>
            </a:r>
            <a:r>
              <a:rPr lang="ru-RU" dirty="0"/>
              <a:t>июня 1914 года</a:t>
            </a:r>
          </a:p>
        </p:txBody>
      </p:sp>
      <p:sp>
        <p:nvSpPr>
          <p:cNvPr id="43028" name="Text Box 20"/>
          <p:cNvSpPr txBox="1">
            <a:spLocks noChangeArrowheads="1"/>
          </p:cNvSpPr>
          <p:nvPr/>
        </p:nvSpPr>
        <p:spPr bwMode="auto">
          <a:xfrm>
            <a:off x="1071538" y="4064001"/>
            <a:ext cx="7096780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10 июля (23 июля) Австро-Венгрия предъявила ультиматум Сербии</a:t>
            </a:r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3357554" y="1214422"/>
            <a:ext cx="2194613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dirty="0"/>
              <a:t>1914-1918</a:t>
            </a:r>
          </a:p>
        </p:txBody>
      </p:sp>
      <p:sp>
        <p:nvSpPr>
          <p:cNvPr id="43031" name="Text Box 23"/>
          <p:cNvSpPr txBox="1">
            <a:spLocks noChangeArrowheads="1"/>
          </p:cNvSpPr>
          <p:nvPr/>
        </p:nvSpPr>
        <p:spPr bwMode="auto">
          <a:xfrm>
            <a:off x="1500166" y="3000372"/>
            <a:ext cx="974339" cy="29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/>
              <a:t>Франция</a:t>
            </a:r>
          </a:p>
        </p:txBody>
      </p:sp>
      <p:sp>
        <p:nvSpPr>
          <p:cNvPr id="43034" name="Text Box 26"/>
          <p:cNvSpPr txBox="1">
            <a:spLocks noChangeArrowheads="1"/>
          </p:cNvSpPr>
          <p:nvPr/>
        </p:nvSpPr>
        <p:spPr bwMode="auto">
          <a:xfrm>
            <a:off x="857224" y="2500306"/>
            <a:ext cx="792910" cy="29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/>
              <a:t>Россия</a:t>
            </a:r>
          </a:p>
        </p:txBody>
      </p:sp>
      <p:sp>
        <p:nvSpPr>
          <p:cNvPr id="43035" name="Text Box 27"/>
          <p:cNvSpPr txBox="1">
            <a:spLocks noChangeArrowheads="1"/>
          </p:cNvSpPr>
          <p:nvPr/>
        </p:nvSpPr>
        <p:spPr bwMode="auto">
          <a:xfrm>
            <a:off x="2500298" y="2571744"/>
            <a:ext cx="913862" cy="29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 smtClean="0"/>
              <a:t>Англия</a:t>
            </a:r>
            <a:endParaRPr lang="ru-RU" sz="1400" dirty="0"/>
          </a:p>
        </p:txBody>
      </p:sp>
      <p:sp>
        <p:nvSpPr>
          <p:cNvPr id="43036" name="Text Box 28"/>
          <p:cNvSpPr txBox="1">
            <a:spLocks noChangeArrowheads="1"/>
          </p:cNvSpPr>
          <p:nvPr/>
        </p:nvSpPr>
        <p:spPr bwMode="auto">
          <a:xfrm>
            <a:off x="5500694" y="2428868"/>
            <a:ext cx="1036159" cy="29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/>
              <a:t>Германия</a:t>
            </a:r>
          </a:p>
        </p:txBody>
      </p:sp>
      <p:sp>
        <p:nvSpPr>
          <p:cNvPr id="43037" name="Text Box 29"/>
          <p:cNvSpPr txBox="1">
            <a:spLocks noChangeArrowheads="1"/>
          </p:cNvSpPr>
          <p:nvPr/>
        </p:nvSpPr>
        <p:spPr bwMode="auto">
          <a:xfrm>
            <a:off x="6500826" y="3071810"/>
            <a:ext cx="975683" cy="29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/>
              <a:t>Италия</a:t>
            </a:r>
          </a:p>
        </p:txBody>
      </p:sp>
      <p:sp>
        <p:nvSpPr>
          <p:cNvPr id="43038" name="Text Box 30"/>
          <p:cNvSpPr txBox="1">
            <a:spLocks noChangeArrowheads="1"/>
          </p:cNvSpPr>
          <p:nvPr/>
        </p:nvSpPr>
        <p:spPr bwMode="auto">
          <a:xfrm>
            <a:off x="7286644" y="2428868"/>
            <a:ext cx="1644952" cy="297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400" dirty="0"/>
              <a:t>Австро-Венгрия</a:t>
            </a:r>
          </a:p>
        </p:txBody>
      </p:sp>
      <p:sp>
        <p:nvSpPr>
          <p:cNvPr id="43040" name="Text Box 32"/>
          <p:cNvSpPr txBox="1">
            <a:spLocks noChangeArrowheads="1"/>
          </p:cNvSpPr>
          <p:nvPr/>
        </p:nvSpPr>
        <p:spPr bwMode="auto">
          <a:xfrm>
            <a:off x="1071538" y="4429132"/>
            <a:ext cx="7899826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13 июля (26 июля) Сербия приняла большую часть требований</a:t>
            </a:r>
          </a:p>
        </p:txBody>
      </p:sp>
      <p:sp>
        <p:nvSpPr>
          <p:cNvPr id="43048" name="Text Box 40"/>
          <p:cNvSpPr txBox="1">
            <a:spLocks noChangeArrowheads="1"/>
          </p:cNvSpPr>
          <p:nvPr/>
        </p:nvSpPr>
        <p:spPr bwMode="auto">
          <a:xfrm>
            <a:off x="1071538" y="4789715"/>
            <a:ext cx="7701541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15 июля (28 июля) Австро-Венгрия объявила войну Сербии</a:t>
            </a:r>
          </a:p>
        </p:txBody>
      </p:sp>
      <p:sp>
        <p:nvSpPr>
          <p:cNvPr id="43049" name="Text Box 41"/>
          <p:cNvSpPr txBox="1">
            <a:spLocks noChangeArrowheads="1"/>
          </p:cNvSpPr>
          <p:nvPr/>
        </p:nvSpPr>
        <p:spPr bwMode="auto">
          <a:xfrm>
            <a:off x="1000100" y="5152572"/>
            <a:ext cx="7837487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19июля (1 августа) Германия объявила России войну</a:t>
            </a:r>
          </a:p>
        </p:txBody>
      </p:sp>
      <p:sp>
        <p:nvSpPr>
          <p:cNvPr id="43050" name="Text Box 42"/>
          <p:cNvSpPr txBox="1">
            <a:spLocks noChangeArrowheads="1"/>
          </p:cNvSpPr>
          <p:nvPr/>
        </p:nvSpPr>
        <p:spPr bwMode="auto">
          <a:xfrm>
            <a:off x="1000100" y="5588001"/>
            <a:ext cx="7837487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21 июля (3 августа) Германия объявила Франции войну</a:t>
            </a:r>
          </a:p>
        </p:txBody>
      </p:sp>
      <p:sp>
        <p:nvSpPr>
          <p:cNvPr id="43051" name="Text Box 43"/>
          <p:cNvSpPr txBox="1">
            <a:spLocks noChangeArrowheads="1"/>
          </p:cNvSpPr>
          <p:nvPr/>
        </p:nvSpPr>
        <p:spPr bwMode="auto">
          <a:xfrm>
            <a:off x="1000100" y="5950858"/>
            <a:ext cx="7063392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72" tIns="40636" rIns="81272" bIns="40636">
            <a:spAutoFit/>
          </a:bodyPr>
          <a:lstStyle/>
          <a:p>
            <a:r>
              <a:rPr lang="ru-RU" dirty="0"/>
              <a:t>22 июля (4августа) В войну вступила Англия</a:t>
            </a:r>
          </a:p>
        </p:txBody>
      </p:sp>
      <p:sp>
        <p:nvSpPr>
          <p:cNvPr id="43052" name="Text Box 44"/>
          <p:cNvSpPr txBox="1">
            <a:spLocks noChangeArrowheads="1"/>
          </p:cNvSpPr>
          <p:nvPr/>
        </p:nvSpPr>
        <p:spPr bwMode="auto">
          <a:xfrm>
            <a:off x="1000100" y="6313715"/>
            <a:ext cx="6482821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72" tIns="40636" rIns="81272" bIns="40636">
            <a:spAutoFit/>
          </a:bodyPr>
          <a:lstStyle/>
          <a:p>
            <a:r>
              <a:rPr lang="ru-RU" dirty="0"/>
              <a:t>26 июля (8 августа) Австро-Венгрия объявила войну России</a:t>
            </a:r>
          </a:p>
        </p:txBody>
      </p:sp>
      <p:sp>
        <p:nvSpPr>
          <p:cNvPr id="43053" name="AutoShape 45">
            <a:hlinkClick r:id="rId3" action="ppaction://hlinkpres?slideindex=2&amp;slidetitle=Содержание"/>
          </p:cNvPr>
          <p:cNvSpPr>
            <a:spLocks noChangeArrowheads="1"/>
          </p:cNvSpPr>
          <p:nvPr/>
        </p:nvSpPr>
        <p:spPr bwMode="auto">
          <a:xfrm>
            <a:off x="7353905" y="6168571"/>
            <a:ext cx="1548190" cy="435429"/>
          </a:xfrm>
          <a:prstGeom prst="leftArrow">
            <a:avLst>
              <a:gd name="adj1" fmla="val 50000"/>
              <a:gd name="adj2" fmla="val 10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3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3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3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3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3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43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43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00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75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75" fill="hold"/>
                                        <p:tgtEl>
                                          <p:spTgt spid="43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38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3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4300"/>
                            </p:stCondLst>
                            <p:childTnLst>
                              <p:par>
                                <p:cTn id="98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3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3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800"/>
                            </p:stCondLst>
                            <p:childTnLst>
                              <p:par>
                                <p:cTn id="10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30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30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300"/>
                            </p:stCondLst>
                            <p:childTnLst>
                              <p:par>
                                <p:cTn id="10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3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3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5800"/>
                            </p:stCondLst>
                            <p:childTnLst>
                              <p:par>
                                <p:cTn id="11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3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3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630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43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3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800"/>
                            </p:stCondLst>
                            <p:childTnLst>
                              <p:par>
                                <p:cTn id="1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3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3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utoUpdateAnimBg="0"/>
      <p:bldP spid="43013" grpId="0" autoUpdateAnimBg="0"/>
      <p:bldP spid="43014" grpId="0" autoUpdateAnimBg="0"/>
      <p:bldP spid="43021" grpId="0" animBg="1"/>
      <p:bldP spid="43022" grpId="0" autoUpdateAnimBg="0"/>
      <p:bldP spid="43025" grpId="0" autoUpdateAnimBg="0"/>
      <p:bldP spid="43028" grpId="0" autoUpdateAnimBg="0"/>
      <p:bldP spid="43029" grpId="0" autoUpdateAnimBg="0"/>
      <p:bldP spid="43031" grpId="0" autoUpdateAnimBg="0"/>
      <p:bldP spid="43034" grpId="0" autoUpdateAnimBg="0"/>
      <p:bldP spid="43035" grpId="0" autoUpdateAnimBg="0"/>
      <p:bldP spid="43036" grpId="0" autoUpdateAnimBg="0"/>
      <p:bldP spid="43037" grpId="0" autoUpdateAnimBg="0"/>
      <p:bldP spid="43038" grpId="0" autoUpdateAnimBg="0"/>
      <p:bldP spid="43040" grpId="0" autoUpdateAnimBg="0"/>
      <p:bldP spid="43048" grpId="0" autoUpdateAnimBg="0"/>
      <p:bldP spid="43049" grpId="0" autoUpdateAnimBg="0"/>
      <p:bldP spid="43050" grpId="0" autoUpdateAnimBg="0"/>
      <p:bldP spid="43051" grpId="0" autoUpdateAnimBg="0"/>
      <p:bldP spid="4305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 lIns="81272" tIns="40636" rIns="81272" bIns="40636"/>
          <a:lstStyle/>
          <a:p>
            <a:pPr eaLnBrk="1" hangingPunct="1">
              <a:defRPr/>
            </a:pPr>
            <a:r>
              <a:rPr lang="ru-RU" smtClean="0">
                <a:solidFill>
                  <a:srgbClr val="FF0000"/>
                </a:solidFill>
              </a:rPr>
              <a:t>Цели воюющих держав</a:t>
            </a:r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545" y="1440846"/>
            <a:ext cx="732434" cy="547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2621979" y="1440845"/>
            <a:ext cx="6218296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</a:rPr>
              <a:t>Сокрушить Францию и Россию</a:t>
            </a:r>
          </a:p>
        </p:txBody>
      </p:sp>
      <p:pic>
        <p:nvPicPr>
          <p:cNvPr id="10253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5545" y="2400905"/>
            <a:ext cx="732434" cy="547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5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7048" y="3410858"/>
            <a:ext cx="670614" cy="548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0" name="Picture 2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7048" y="4934857"/>
            <a:ext cx="731090" cy="485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1" name="Picture 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7048" y="6023429"/>
            <a:ext cx="670614" cy="45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9" name="Line 39"/>
          <p:cNvSpPr>
            <a:spLocks noChangeShapeType="1"/>
          </p:cNvSpPr>
          <p:nvPr/>
        </p:nvSpPr>
        <p:spPr bwMode="auto">
          <a:xfrm flipV="1">
            <a:off x="1225651" y="1596571"/>
            <a:ext cx="1419175" cy="14514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80" name="Text Box 40"/>
          <p:cNvSpPr txBox="1">
            <a:spLocks noChangeArrowheads="1"/>
          </p:cNvSpPr>
          <p:nvPr/>
        </p:nvSpPr>
        <p:spPr bwMode="auto">
          <a:xfrm>
            <a:off x="2621980" y="1714500"/>
            <a:ext cx="6522021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</a:rPr>
              <a:t>Присоединить к себе прибалтийские и польские земли России </a:t>
            </a:r>
          </a:p>
        </p:txBody>
      </p:sp>
      <p:sp>
        <p:nvSpPr>
          <p:cNvPr id="10282" name="Line 42"/>
          <p:cNvSpPr>
            <a:spLocks noChangeShapeType="1"/>
          </p:cNvSpPr>
          <p:nvPr/>
        </p:nvSpPr>
        <p:spPr bwMode="auto">
          <a:xfrm>
            <a:off x="1161143" y="1741715"/>
            <a:ext cx="1399016" cy="17840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85" name="Text Box 45"/>
          <p:cNvSpPr txBox="1">
            <a:spLocks noChangeArrowheads="1"/>
          </p:cNvSpPr>
          <p:nvPr/>
        </p:nvSpPr>
        <p:spPr bwMode="auto">
          <a:xfrm>
            <a:off x="2499683" y="2331358"/>
            <a:ext cx="6034180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</a:rPr>
              <a:t>Захватить Французские колонии в Африке</a:t>
            </a:r>
          </a:p>
        </p:txBody>
      </p:sp>
      <p:sp>
        <p:nvSpPr>
          <p:cNvPr id="10287" name="Line 47"/>
          <p:cNvSpPr>
            <a:spLocks noChangeShapeType="1"/>
          </p:cNvSpPr>
          <p:nvPr/>
        </p:nvSpPr>
        <p:spPr bwMode="auto">
          <a:xfrm>
            <a:off x="1161143" y="1741715"/>
            <a:ext cx="1338540" cy="65919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88" name="Text Box 48"/>
          <p:cNvSpPr txBox="1">
            <a:spLocks noChangeArrowheads="1"/>
          </p:cNvSpPr>
          <p:nvPr/>
        </p:nvSpPr>
        <p:spPr bwMode="auto">
          <a:xfrm>
            <a:off x="2499683" y="2674560"/>
            <a:ext cx="5851407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</a:rPr>
              <a:t>Обосноваться на Ближнем Востоке и в Турции</a:t>
            </a:r>
          </a:p>
        </p:txBody>
      </p:sp>
      <p:sp>
        <p:nvSpPr>
          <p:cNvPr id="10289" name="Line 49"/>
          <p:cNvSpPr>
            <a:spLocks noChangeShapeType="1"/>
          </p:cNvSpPr>
          <p:nvPr/>
        </p:nvSpPr>
        <p:spPr bwMode="auto">
          <a:xfrm>
            <a:off x="1161143" y="1741715"/>
            <a:ext cx="1338540" cy="1000881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90" name="Text Box 50"/>
          <p:cNvSpPr txBox="1">
            <a:spLocks noChangeArrowheads="1"/>
          </p:cNvSpPr>
          <p:nvPr/>
        </p:nvSpPr>
        <p:spPr bwMode="auto">
          <a:xfrm>
            <a:off x="2499683" y="3085798"/>
            <a:ext cx="6034180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rgbClr val="000000"/>
                </a:solidFill>
              </a:rPr>
              <a:t>Подчинить себе Балканские государства</a:t>
            </a:r>
          </a:p>
        </p:txBody>
      </p:sp>
      <p:sp>
        <p:nvSpPr>
          <p:cNvPr id="10291" name="Line 51"/>
          <p:cNvSpPr>
            <a:spLocks noChangeShapeType="1"/>
          </p:cNvSpPr>
          <p:nvPr/>
        </p:nvSpPr>
        <p:spPr bwMode="auto">
          <a:xfrm>
            <a:off x="1161143" y="2685143"/>
            <a:ext cx="1338540" cy="5382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92" name="Text Box 52"/>
          <p:cNvSpPr txBox="1">
            <a:spLocks noChangeArrowheads="1"/>
          </p:cNvSpPr>
          <p:nvPr/>
        </p:nvSpPr>
        <p:spPr bwMode="auto">
          <a:xfrm>
            <a:off x="2499682" y="3634620"/>
            <a:ext cx="5790932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Захватить проливы Босфор и Дарданеллы</a:t>
            </a:r>
          </a:p>
        </p:txBody>
      </p:sp>
      <p:sp>
        <p:nvSpPr>
          <p:cNvPr id="10293" name="Line 53"/>
          <p:cNvSpPr>
            <a:spLocks noChangeShapeType="1"/>
          </p:cNvSpPr>
          <p:nvPr/>
        </p:nvSpPr>
        <p:spPr bwMode="auto">
          <a:xfrm>
            <a:off x="1096635" y="3628572"/>
            <a:ext cx="1403048" cy="1436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94" name="Text Box 54"/>
          <p:cNvSpPr txBox="1">
            <a:spLocks noChangeArrowheads="1"/>
          </p:cNvSpPr>
          <p:nvPr/>
        </p:nvSpPr>
        <p:spPr bwMode="auto">
          <a:xfrm>
            <a:off x="2499683" y="4115405"/>
            <a:ext cx="4815249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Утвердить своё господство на Балканах</a:t>
            </a:r>
          </a:p>
        </p:txBody>
      </p:sp>
      <p:sp>
        <p:nvSpPr>
          <p:cNvPr id="10295" name="Line 55"/>
          <p:cNvSpPr>
            <a:spLocks noChangeShapeType="1"/>
          </p:cNvSpPr>
          <p:nvPr/>
        </p:nvSpPr>
        <p:spPr bwMode="auto">
          <a:xfrm>
            <a:off x="1096635" y="3628571"/>
            <a:ext cx="1463524" cy="6229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96" name="Text Box 56"/>
          <p:cNvSpPr txBox="1">
            <a:spLocks noChangeArrowheads="1"/>
          </p:cNvSpPr>
          <p:nvPr/>
        </p:nvSpPr>
        <p:spPr bwMode="auto">
          <a:xfrm>
            <a:off x="2499683" y="4594679"/>
            <a:ext cx="4632477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Воссоединить все польские земли</a:t>
            </a:r>
          </a:p>
        </p:txBody>
      </p:sp>
      <p:sp>
        <p:nvSpPr>
          <p:cNvPr id="10297" name="Line 57"/>
          <p:cNvSpPr>
            <a:spLocks noChangeShapeType="1"/>
          </p:cNvSpPr>
          <p:nvPr/>
        </p:nvSpPr>
        <p:spPr bwMode="auto">
          <a:xfrm>
            <a:off x="1158455" y="3702656"/>
            <a:ext cx="1341228" cy="10296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2499683" y="5349120"/>
            <a:ext cx="5242614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Остановить германскую экспансию</a:t>
            </a:r>
          </a:p>
        </p:txBody>
      </p:sp>
      <p:sp>
        <p:nvSpPr>
          <p:cNvPr id="10299" name="Line 59"/>
          <p:cNvSpPr>
            <a:spLocks noChangeShapeType="1"/>
          </p:cNvSpPr>
          <p:nvPr/>
        </p:nvSpPr>
        <p:spPr bwMode="auto">
          <a:xfrm>
            <a:off x="1096635" y="3628572"/>
            <a:ext cx="1341228" cy="178858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01" name="Line 61"/>
          <p:cNvSpPr>
            <a:spLocks noChangeShapeType="1"/>
          </p:cNvSpPr>
          <p:nvPr/>
        </p:nvSpPr>
        <p:spPr bwMode="auto">
          <a:xfrm>
            <a:off x="1161143" y="5152572"/>
            <a:ext cx="1338540" cy="3341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02" name="Text Box 62"/>
          <p:cNvSpPr txBox="1">
            <a:spLocks noChangeArrowheads="1"/>
          </p:cNvSpPr>
          <p:nvPr/>
        </p:nvSpPr>
        <p:spPr bwMode="auto">
          <a:xfrm>
            <a:off x="2499683" y="5829905"/>
            <a:ext cx="6644317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Возвращение Эльзаса, Лотарингии и захват Саара</a:t>
            </a:r>
          </a:p>
        </p:txBody>
      </p:sp>
      <p:sp>
        <p:nvSpPr>
          <p:cNvPr id="10303" name="Line 63"/>
          <p:cNvSpPr>
            <a:spLocks noChangeShapeType="1"/>
          </p:cNvSpPr>
          <p:nvPr/>
        </p:nvSpPr>
        <p:spPr bwMode="auto">
          <a:xfrm>
            <a:off x="1096635" y="6241143"/>
            <a:ext cx="1403048" cy="20561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04" name="Text Box 64"/>
          <p:cNvSpPr txBox="1">
            <a:spLocks noChangeArrowheads="1"/>
          </p:cNvSpPr>
          <p:nvPr/>
        </p:nvSpPr>
        <p:spPr bwMode="auto">
          <a:xfrm>
            <a:off x="2499683" y="6241144"/>
            <a:ext cx="5180794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Раздел турецких территорий</a:t>
            </a:r>
          </a:p>
        </p:txBody>
      </p:sp>
      <p:sp>
        <p:nvSpPr>
          <p:cNvPr id="10306" name="Line 66"/>
          <p:cNvSpPr>
            <a:spLocks noChangeShapeType="1"/>
          </p:cNvSpPr>
          <p:nvPr/>
        </p:nvSpPr>
        <p:spPr bwMode="auto">
          <a:xfrm>
            <a:off x="1161143" y="5152572"/>
            <a:ext cx="1338540" cy="129419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07" name="Line 67"/>
          <p:cNvSpPr>
            <a:spLocks noChangeShapeType="1"/>
          </p:cNvSpPr>
          <p:nvPr/>
        </p:nvSpPr>
        <p:spPr bwMode="auto">
          <a:xfrm flipV="1">
            <a:off x="1096635" y="5486703"/>
            <a:ext cx="1341228" cy="7544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08" name="Line 68"/>
          <p:cNvSpPr>
            <a:spLocks noChangeShapeType="1"/>
          </p:cNvSpPr>
          <p:nvPr/>
        </p:nvSpPr>
        <p:spPr bwMode="auto">
          <a:xfrm flipV="1">
            <a:off x="1096635" y="5965977"/>
            <a:ext cx="1403048" cy="27516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81272" tIns="40636" rIns="81272" bIns="40636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09" name="AutoShape 69">
            <a:hlinkClick r:id="rId7" action="ppaction://hlinkpres?slideindex=2&amp;slidetitle=Содержание"/>
          </p:cNvPr>
          <p:cNvSpPr>
            <a:spLocks noChangeArrowheads="1"/>
          </p:cNvSpPr>
          <p:nvPr/>
        </p:nvSpPr>
        <p:spPr bwMode="auto">
          <a:xfrm>
            <a:off x="6579810" y="6241143"/>
            <a:ext cx="1548190" cy="471714"/>
          </a:xfrm>
          <a:prstGeom prst="leftArrow">
            <a:avLst>
              <a:gd name="adj1" fmla="val 50000"/>
              <a:gd name="adj2" fmla="val 92308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1272" tIns="40636" rIns="81272" bIns="40636" anchor="ctr"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0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5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0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0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0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0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0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0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0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0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0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10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0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0"/>
      <p:bldP spid="10248" grpId="0"/>
      <p:bldP spid="10280" grpId="0"/>
      <p:bldP spid="10285" grpId="0"/>
      <p:bldP spid="10288" grpId="0"/>
      <p:bldP spid="10290" grpId="0"/>
      <p:bldP spid="10292" grpId="0"/>
      <p:bldP spid="10294" grpId="0"/>
      <p:bldP spid="10296" grpId="0"/>
      <p:bldP spid="10298" grpId="0"/>
      <p:bldP spid="1030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2281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428604"/>
            <a:ext cx="3857652" cy="5966502"/>
          </a:xfrm>
        </p:spPr>
      </p:pic>
      <p:pic>
        <p:nvPicPr>
          <p:cNvPr id="5" name="Рисунок 4" descr="640px-Nikolai_II_and_George_V_and_Albert_I.jpg"/>
          <p:cNvPicPr>
            <a:picLocks noChangeAspect="1"/>
          </p:cNvPicPr>
          <p:nvPr/>
        </p:nvPicPr>
        <p:blipFill>
          <a:blip r:embed="rId3"/>
          <a:srcRect b="10669"/>
          <a:stretch>
            <a:fillRect/>
          </a:stretch>
        </p:blipFill>
        <p:spPr>
          <a:xfrm>
            <a:off x="5000628" y="500042"/>
            <a:ext cx="3785062" cy="59066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Великий князь Николай Николаевич</a:t>
            </a:r>
            <a:endParaRPr lang="ru-RU" dirty="0"/>
          </a:p>
        </p:txBody>
      </p:sp>
      <p:pic>
        <p:nvPicPr>
          <p:cNvPr id="4" name="Содержимое 3" descr="Nikolay_Nikolaevich_Mladshi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14218" y="1447800"/>
            <a:ext cx="4341114" cy="48006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1915 г.- впервые использовано химическое оружие</a:t>
            </a:r>
            <a:endParaRPr lang="ru-RU" dirty="0"/>
          </a:p>
        </p:txBody>
      </p:sp>
      <p:pic>
        <p:nvPicPr>
          <p:cNvPr id="4" name="Содержимое 3" descr="gas-masked-soldiers-i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500174"/>
            <a:ext cx="3794888" cy="4800600"/>
          </a:xfrm>
        </p:spPr>
      </p:pic>
      <p:sp>
        <p:nvSpPr>
          <p:cNvPr id="5" name="TextBox 4"/>
          <p:cNvSpPr txBox="1"/>
          <p:nvPr/>
        </p:nvSpPr>
        <p:spPr>
          <a:xfrm>
            <a:off x="5786446" y="2071678"/>
            <a:ext cx="24288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Противогаз был изобретен русским ученым Дмитрием Зелинским</a:t>
            </a:r>
            <a:endParaRPr lang="ru-RU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1928802"/>
            <a:ext cx="3000396" cy="1143000"/>
          </a:xfrm>
        </p:spPr>
        <p:txBody>
          <a:bodyPr/>
          <a:lstStyle/>
          <a:p>
            <a:pPr algn="ctr"/>
            <a:r>
              <a:rPr lang="ru-RU" dirty="0" smtClean="0"/>
              <a:t>Николай </a:t>
            </a:r>
            <a:r>
              <a:rPr lang="en-US" dirty="0" smtClean="0"/>
              <a:t>II</a:t>
            </a:r>
            <a:endParaRPr lang="ru-RU" dirty="0"/>
          </a:p>
        </p:txBody>
      </p:sp>
      <p:pic>
        <p:nvPicPr>
          <p:cNvPr id="4" name="Содержимое 3" descr="николай 2.jpg"/>
          <p:cNvPicPr>
            <a:picLocks noGrp="1" noChangeAspect="1"/>
          </p:cNvPicPr>
          <p:nvPr>
            <p:ph idx="1"/>
          </p:nvPr>
        </p:nvPicPr>
        <p:blipFill>
          <a:blip r:embed="rId2"/>
          <a:srcRect b="3529"/>
          <a:stretch>
            <a:fillRect/>
          </a:stretch>
        </p:blipFill>
        <p:spPr>
          <a:xfrm>
            <a:off x="4143372" y="285728"/>
            <a:ext cx="4681052" cy="623888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61370_64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5473"/>
            <a:ext cx="9144000" cy="6822527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Брусилов и Колчак</a:t>
            </a:r>
            <a:endParaRPr lang="ru-RU" dirty="0"/>
          </a:p>
        </p:txBody>
      </p:sp>
      <p:pic>
        <p:nvPicPr>
          <p:cNvPr id="6" name="Содержимое 5" descr="бруссилов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2976" y="1428736"/>
            <a:ext cx="3214710" cy="5127129"/>
          </a:xfrm>
        </p:spPr>
      </p:pic>
      <p:pic>
        <p:nvPicPr>
          <p:cNvPr id="7" name="Содержимое 6" descr="колчак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71465" y="1428736"/>
            <a:ext cx="4041349" cy="514353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Новое оружие -  танк</a:t>
            </a:r>
            <a:endParaRPr lang="ru-RU" dirty="0"/>
          </a:p>
        </p:txBody>
      </p:sp>
      <p:pic>
        <p:nvPicPr>
          <p:cNvPr id="4" name="Содержимое 3" descr="051d0b020738.jpg"/>
          <p:cNvPicPr>
            <a:picLocks noGrp="1" noChangeAspect="1"/>
          </p:cNvPicPr>
          <p:nvPr>
            <p:ph idx="1"/>
          </p:nvPr>
        </p:nvPicPr>
        <p:blipFill>
          <a:blip r:embed="rId2"/>
          <a:srcRect r="5779"/>
          <a:stretch>
            <a:fillRect/>
          </a:stretch>
        </p:blipFill>
        <p:spPr>
          <a:xfrm>
            <a:off x="1127938" y="1357298"/>
            <a:ext cx="7723970" cy="5214974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ru-RU" dirty="0" err="1" smtClean="0"/>
              <a:t>Ютландский</a:t>
            </a:r>
            <a:r>
              <a:rPr lang="ru-RU" dirty="0" smtClean="0"/>
              <a:t> бой</a:t>
            </a:r>
            <a:endParaRPr lang="ru-RU" dirty="0"/>
          </a:p>
        </p:txBody>
      </p:sp>
      <p:pic>
        <p:nvPicPr>
          <p:cNvPr id="4" name="Содержимое 3" descr="1374092238_1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2214554"/>
            <a:ext cx="8286808" cy="4143404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Развал армии, дезертирство</a:t>
            </a:r>
            <a:endParaRPr lang="ru-RU" dirty="0"/>
          </a:p>
        </p:txBody>
      </p:sp>
      <p:pic>
        <p:nvPicPr>
          <p:cNvPr id="4" name="Содержимое 3" descr="reWalls.com-255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428736"/>
            <a:ext cx="7000924" cy="5250694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797226"/>
          </a:xfrm>
        </p:spPr>
        <p:txBody>
          <a:bodyPr/>
          <a:lstStyle/>
          <a:p>
            <a:pPr algn="ctr"/>
            <a:r>
              <a:rPr lang="ru-RU" dirty="0" smtClean="0"/>
              <a:t>1917 г.</a:t>
            </a:r>
            <a:endParaRPr lang="ru-RU" dirty="0"/>
          </a:p>
        </p:txBody>
      </p:sp>
      <p:pic>
        <p:nvPicPr>
          <p:cNvPr id="6" name="Содержимое 5" descr="Woodrow-Wilson-006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61131" y="1329493"/>
            <a:ext cx="4025249" cy="5028465"/>
          </a:xfrm>
        </p:spPr>
      </p:pic>
      <p:pic>
        <p:nvPicPr>
          <p:cNvPr id="9" name="Содержимое 8" descr="Ferdinand-Foch-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72132" y="1357298"/>
            <a:ext cx="3088227" cy="496342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435608" y="714356"/>
            <a:ext cx="7498080" cy="5534044"/>
          </a:xfrm>
        </p:spPr>
        <p:txBody>
          <a:bodyPr>
            <a:normAutofit/>
          </a:bodyPr>
          <a:lstStyle/>
          <a:p>
            <a:pPr indent="365125">
              <a:spcBef>
                <a:spcPct val="20000"/>
              </a:spcBef>
              <a:buNone/>
            </a:pPr>
            <a:r>
              <a:rPr lang="ru-RU" sz="2600" b="1" i="1" dirty="0" smtClean="0">
                <a:latin typeface="Arial" charset="0"/>
              </a:rPr>
              <a:t>История предъявит счет военному командованию Франции и Англии, которое в своем эгоистическом упрямстве обрекло своих русских товарищей по оружию на гибель, тогда как Англия и Франция так легко могли спасти русских и таким образом помогли бы лучше всего и себе.</a:t>
            </a:r>
          </a:p>
          <a:p>
            <a:pPr indent="365125">
              <a:spcBef>
                <a:spcPct val="20000"/>
              </a:spcBef>
              <a:buNone/>
            </a:pPr>
            <a:endParaRPr lang="ru-RU" sz="2600" b="1" i="1" dirty="0" smtClean="0">
              <a:latin typeface="Arial" charset="0"/>
            </a:endParaRPr>
          </a:p>
          <a:p>
            <a:pPr indent="365125" algn="r">
              <a:spcBef>
                <a:spcPct val="20000"/>
              </a:spcBef>
              <a:buNone/>
            </a:pPr>
            <a:r>
              <a:rPr lang="ru-RU" sz="2600" b="1" dirty="0" smtClean="0">
                <a:latin typeface="Arial" charset="0"/>
              </a:rPr>
              <a:t>Д. Ллойд-Джордж, </a:t>
            </a:r>
          </a:p>
          <a:p>
            <a:pPr indent="365125" algn="r">
              <a:spcBef>
                <a:spcPct val="20000"/>
              </a:spcBef>
              <a:buNone/>
            </a:pPr>
            <a:r>
              <a:rPr lang="ru-RU" sz="2600" b="1" dirty="0" smtClean="0">
                <a:latin typeface="Arial" charset="0"/>
              </a:rPr>
              <a:t>премьер-министр Великобритании</a:t>
            </a:r>
            <a:r>
              <a:rPr lang="ru-RU" sz="2600" b="1" i="1" dirty="0" smtClean="0">
                <a:latin typeface="Arial" charset="0"/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8" y="4500570"/>
            <a:ext cx="286149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Брест. «</a:t>
            </a:r>
            <a:r>
              <a:rPr lang="ru-RU" b="1" dirty="0" err="1" smtClean="0"/>
              <a:t>Пахабный</a:t>
            </a:r>
            <a:r>
              <a:rPr lang="ru-RU" b="1" dirty="0" smtClean="0"/>
              <a:t> мир»</a:t>
            </a:r>
            <a:endParaRPr lang="ru-RU" b="1" dirty="0"/>
          </a:p>
        </p:txBody>
      </p:sp>
      <p:pic>
        <p:nvPicPr>
          <p:cNvPr id="5" name="Содержимое 4" descr="1GuerraMondiale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5852" y="4140330"/>
            <a:ext cx="4000528" cy="2535720"/>
          </a:xfrm>
        </p:spPr>
      </p:pic>
      <p:pic>
        <p:nvPicPr>
          <p:cNvPr id="6" name="Содержимое 5" descr="leni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43518" y="357166"/>
            <a:ext cx="3000396" cy="3000396"/>
          </a:xfrm>
        </p:spPr>
      </p:pic>
      <p:pic>
        <p:nvPicPr>
          <p:cNvPr id="7" name="Рисунок 6" descr="brestkarikatur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52" y="285728"/>
            <a:ext cx="3057525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 lIns="81272" tIns="40636" rIns="81272" bIns="40636"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/>
              <a:t>Брестский мир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28" y="1142984"/>
            <a:ext cx="7129325" cy="857256"/>
          </a:xfrm>
        </p:spPr>
        <p:txBody>
          <a:bodyPr lIns="81272" tIns="40636" rIns="81272" bIns="40636">
            <a:normAutofit/>
          </a:bodyPr>
          <a:lstStyle/>
          <a:p>
            <a:pPr marL="609539" indent="-609539">
              <a:lnSpc>
                <a:spcPct val="90000"/>
              </a:lnSpc>
              <a:buNone/>
              <a:defRPr/>
            </a:pPr>
            <a:r>
              <a:rPr lang="ru-RU" sz="1600" dirty="0" smtClean="0">
                <a:solidFill>
                  <a:srgbClr val="000000"/>
                </a:solidFill>
              </a:rPr>
              <a:t>1</a:t>
            </a:r>
            <a:r>
              <a:rPr lang="ru-RU" sz="1800" dirty="0" smtClean="0">
                <a:solidFill>
                  <a:srgbClr val="000000"/>
                </a:solidFill>
              </a:rPr>
              <a:t>.</a:t>
            </a:r>
            <a:r>
              <a:rPr lang="ru-RU" sz="1800" dirty="0" smtClean="0"/>
              <a:t> Отказ России от территорий Прибалтики, Белоруссии, Украины, Финляндии, Польши</a:t>
            </a:r>
          </a:p>
          <a:p>
            <a:pPr marL="609539" indent="-609539">
              <a:lnSpc>
                <a:spcPct val="90000"/>
              </a:lnSpc>
              <a:buNone/>
              <a:defRPr/>
            </a:pPr>
            <a:endParaRPr lang="ru-RU" sz="1600" b="1" dirty="0" smtClean="0"/>
          </a:p>
        </p:txBody>
      </p:sp>
      <p:pic>
        <p:nvPicPr>
          <p:cNvPr id="47109" name="Picture 5" descr="ADD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1713" y="2786058"/>
            <a:ext cx="6569639" cy="392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1428728" y="1714488"/>
            <a:ext cx="6572296" cy="331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</a:pPr>
            <a:r>
              <a:rPr lang="ru-RU" dirty="0" smtClean="0">
                <a:solidFill>
                  <a:srgbClr val="000000"/>
                </a:solidFill>
              </a:rPr>
              <a:t>2.</a:t>
            </a:r>
            <a:r>
              <a:rPr lang="ru-RU" dirty="0" smtClean="0"/>
              <a:t> </a:t>
            </a:r>
            <a:r>
              <a:rPr lang="ru-RU" dirty="0"/>
              <a:t>Возвращение Турции</a:t>
            </a:r>
            <a:r>
              <a:rPr lang="en-US" dirty="0"/>
              <a:t> </a:t>
            </a:r>
            <a:r>
              <a:rPr lang="ru-RU" dirty="0"/>
              <a:t>крепостей Карс, </a:t>
            </a:r>
            <a:r>
              <a:rPr lang="ru-RU" dirty="0" err="1"/>
              <a:t>Ардаган</a:t>
            </a:r>
            <a:r>
              <a:rPr lang="ru-RU" dirty="0"/>
              <a:t>, </a:t>
            </a:r>
            <a:r>
              <a:rPr lang="ru-RU" dirty="0" err="1"/>
              <a:t>Батум</a:t>
            </a:r>
            <a:r>
              <a:rPr lang="ru-RU" dirty="0"/>
              <a:t> 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1428728" y="2071678"/>
            <a:ext cx="7066015" cy="6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1272" tIns="40636" rIns="81272" bIns="40636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ru-RU" dirty="0" smtClean="0">
                <a:solidFill>
                  <a:srgbClr val="000000"/>
                </a:solidFill>
              </a:rPr>
              <a:t>3.</a:t>
            </a:r>
            <a:r>
              <a:rPr lang="ru-RU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/>
              <a:t>Демобилизация русской армии и </a:t>
            </a:r>
            <a:r>
              <a:rPr lang="ru-RU" dirty="0" smtClean="0"/>
              <a:t>флота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ru-RU" dirty="0" smtClean="0"/>
              <a:t>4. Контрибуция 6 млрд. марок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825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325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7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825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6" grpId="0" autoUpdateAnimBg="0"/>
      <p:bldP spid="47107" grpId="0" build="p" autoUpdateAnimBg="0" advAuto="0"/>
      <p:bldP spid="47111" grpId="0" autoUpdateAnimBg="0"/>
      <p:bldP spid="47112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Компьенское</a:t>
            </a:r>
            <a:r>
              <a:rPr lang="ru-RU" dirty="0" smtClean="0"/>
              <a:t> перемирие</a:t>
            </a:r>
            <a:endParaRPr lang="ru-RU" dirty="0"/>
          </a:p>
        </p:txBody>
      </p:sp>
      <p:pic>
        <p:nvPicPr>
          <p:cNvPr id="4" name="Содержимое 3" descr="1808884_origin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5898" y="1447800"/>
            <a:ext cx="7788878" cy="5053034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278190"/>
            <a:ext cx="7829844" cy="737810"/>
          </a:xfrm>
        </p:spPr>
        <p:txBody>
          <a:bodyPr lIns="81272" tIns="40636" rIns="81272" bIns="40636"/>
          <a:lstStyle/>
          <a:p>
            <a:pPr algn="ctr" eaLnBrk="1" hangingPunct="1">
              <a:defRPr/>
            </a:pPr>
            <a:r>
              <a:rPr lang="ru-RU" b="1" dirty="0" smtClean="0">
                <a:hlinkClick r:id="rId2" action="ppaction://hlinkpres?slideindex=18&amp;slidetitle=Презентация PowerPoint"/>
              </a:rPr>
              <a:t>Версальский мирный </a:t>
            </a:r>
            <a:r>
              <a:rPr lang="ru-RU" b="1" dirty="0" smtClean="0">
                <a:hlinkClick r:id="rId2" action="ppaction://hlinkpres?slideindex=18&amp;slidetitle=Презентация PowerPoint"/>
              </a:rPr>
              <a:t>договор</a:t>
            </a:r>
            <a:r>
              <a:rPr lang="ru-RU" sz="2100" b="1" dirty="0" smtClean="0">
                <a:hlinkClick r:id="rId2" action="ppaction://hlinkpres?slideindex=18&amp;slidetitle=Презентация PowerPoint"/>
              </a:rPr>
              <a:t> </a:t>
            </a:r>
            <a:endParaRPr lang="ru-RU" sz="2100" b="1" dirty="0" smtClean="0"/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93524" y="1016000"/>
            <a:ext cx="8950476" cy="512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1272" tIns="40636" rIns="81272" bIns="40636">
            <a:spAutoFit/>
          </a:bodyPr>
          <a:lstStyle/>
          <a:p>
            <a:pPr marL="304770" indent="-304770" algn="ctr">
              <a:spcBef>
                <a:spcPct val="50000"/>
              </a:spcBef>
            </a:pPr>
            <a:r>
              <a:rPr lang="ru-RU" sz="2800" dirty="0"/>
              <a:t>Условия договора: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1000100" y="3048000"/>
            <a:ext cx="7966503" cy="1190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72" tIns="40636" rIns="81272" bIns="40636">
            <a:spAutoFit/>
          </a:bodyPr>
          <a:lstStyle/>
          <a:p>
            <a:pPr marL="304770" indent="-304770">
              <a:spcBef>
                <a:spcPct val="50000"/>
              </a:spcBef>
            </a:pPr>
            <a:r>
              <a:rPr lang="ru-RU" dirty="0"/>
              <a:t>3. Наложение на Германию военных ограничений – запрещалось иметь подводный флот, крупные надводные корабли, танковые соединения, военную и морскую авиацию, максимальная численность армии определялась в 100 тысяч человек. Всеобщая повинность отменялась. 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1000100" y="1669144"/>
            <a:ext cx="7901995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72" tIns="40636" rIns="81272" bIns="40636">
            <a:spAutoFit/>
          </a:bodyPr>
          <a:lstStyle/>
          <a:p>
            <a:pPr marL="304770" indent="-304770">
              <a:spcBef>
                <a:spcPct val="50000"/>
              </a:spcBef>
              <a:buFontTx/>
              <a:buAutoNum type="arabicPeriod"/>
            </a:pPr>
            <a:r>
              <a:rPr lang="ru-RU" dirty="0"/>
              <a:t>Германия теряла 1/8 часть своей территории и все свои колонии. </a:t>
            </a:r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1000100" y="2177143"/>
            <a:ext cx="7514948" cy="91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1272" tIns="40636" rIns="81272" bIns="40636">
            <a:spAutoFit/>
          </a:bodyPr>
          <a:lstStyle/>
          <a:p>
            <a:pPr marL="304770" indent="-304770">
              <a:spcBef>
                <a:spcPct val="50000"/>
              </a:spcBef>
            </a:pPr>
            <a:r>
              <a:rPr lang="ru-RU" dirty="0"/>
              <a:t>2. Германия должна была выплатить репарации общей суммой 132млрд.золотых марок(52% - Франции, 22% - Великобритании, 10% - Италии, 8% - Бельгии).;</a:t>
            </a:r>
          </a:p>
        </p:txBody>
      </p:sp>
      <p:sp>
        <p:nvSpPr>
          <p:cNvPr id="53258" name="Text Box 10"/>
          <p:cNvSpPr txBox="1">
            <a:spLocks noChangeArrowheads="1"/>
          </p:cNvSpPr>
          <p:nvPr/>
        </p:nvSpPr>
        <p:spPr bwMode="auto">
          <a:xfrm>
            <a:off x="1000100" y="4281714"/>
            <a:ext cx="8143900" cy="6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1272" tIns="40636" rIns="81272" bIns="40636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/>
              <a:t>4.</a:t>
            </a: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/>
              <a:t>Демилитаризация Рейнской зоны. Оккупация Рейнской зоны войсками союзников сроком на 15 лет.</a:t>
            </a:r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1000100" y="5007429"/>
            <a:ext cx="7708472" cy="359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81272" tIns="40636" rIns="81272" bIns="40636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dirty="0"/>
              <a:t>5.</a:t>
            </a:r>
            <a:r>
              <a:rPr lang="ru-R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dirty="0"/>
              <a:t>Германия признавалась виновницей развязывания мировой войны.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 autoUpdateAnimBg="0"/>
      <p:bldP spid="53252" grpId="0" autoUpdateAnimBg="0"/>
      <p:bldP spid="53253" grpId="0" autoUpdateAnimBg="0"/>
      <p:bldP spid="53254" grpId="0" autoUpdateAnimBg="0"/>
      <p:bldP spid="53256" grpId="0" autoUpdateAnimBg="0"/>
      <p:bldP spid="53258" grpId="0" autoUpdateAnimBg="0"/>
      <p:bldP spid="53259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Последствия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10 </a:t>
            </a:r>
            <a:r>
              <a:rPr lang="ru-RU" b="1" dirty="0" err="1" smtClean="0"/>
              <a:t>млн</a:t>
            </a:r>
            <a:r>
              <a:rPr lang="ru-RU" b="1" dirty="0" smtClean="0"/>
              <a:t> человек погибли</a:t>
            </a:r>
          </a:p>
          <a:p>
            <a:r>
              <a:rPr lang="ru-RU" b="1" dirty="0" smtClean="0"/>
              <a:t>20 </a:t>
            </a:r>
            <a:r>
              <a:rPr lang="ru-RU" b="1" dirty="0" err="1" smtClean="0"/>
              <a:t>млн</a:t>
            </a:r>
            <a:r>
              <a:rPr lang="ru-RU" b="1" dirty="0" smtClean="0"/>
              <a:t> раненных</a:t>
            </a:r>
          </a:p>
          <a:p>
            <a:r>
              <a:rPr lang="ru-RU" b="1" dirty="0" smtClean="0"/>
              <a:t>38 государств оказались втянуты в </a:t>
            </a:r>
            <a:r>
              <a:rPr lang="ru-RU" b="1" dirty="0" smtClean="0"/>
              <a:t>войну</a:t>
            </a:r>
            <a:endParaRPr lang="ru-RU" b="1" dirty="0" smtClean="0"/>
          </a:p>
          <a:p>
            <a:r>
              <a:rPr lang="ru-RU" b="1" dirty="0" smtClean="0"/>
              <a:t>Распались 4 империи: Российская, Германская, Османская и </a:t>
            </a:r>
            <a:r>
              <a:rPr lang="ru-RU" b="1" dirty="0" smtClean="0"/>
              <a:t>Австро-Венгерская</a:t>
            </a:r>
          </a:p>
          <a:p>
            <a:r>
              <a:rPr lang="ru-RU" b="1" dirty="0" smtClean="0"/>
              <a:t>Создана Лига Наций</a:t>
            </a:r>
            <a:endParaRPr lang="ru-RU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714356"/>
            <a:ext cx="7933588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 smtClean="0"/>
              <a:t>        В декабре 2012 года Президент России утвердил поправку в Федеральный закон России «О днях воинской славы и памятных датах России», вступившую в силу с 1 января 2013 года, согласно которой </a:t>
            </a:r>
          </a:p>
          <a:p>
            <a:pPr>
              <a:buNone/>
            </a:pPr>
            <a:r>
              <a:rPr lang="ru-RU" sz="3600" b="1" dirty="0" smtClean="0"/>
              <a:t>   1 августа объявляется Днём памяти российских воинов, погибших в Первой мировой войне 1914—1918 годов.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Chasovnja_Spasa-Preobrazhenija_na_Sokole2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0514" y="714356"/>
            <a:ext cx="4234356" cy="5643602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     </a:t>
            </a:r>
            <a:r>
              <a:rPr lang="ru-RU" sz="4800" b="1" dirty="0" smtClean="0"/>
              <a:t>Великая война</a:t>
            </a:r>
          </a:p>
          <a:p>
            <a:pPr algn="ctr">
              <a:buNone/>
            </a:pPr>
            <a:r>
              <a:rPr lang="ru-RU" sz="4800" b="1" dirty="0" smtClean="0"/>
              <a:t> не  должна </a:t>
            </a:r>
          </a:p>
          <a:p>
            <a:pPr algn="ctr">
              <a:buNone/>
            </a:pPr>
            <a:r>
              <a:rPr lang="ru-RU" sz="4800" b="1" dirty="0" smtClean="0"/>
              <a:t>быть забыта!</a:t>
            </a:r>
            <a:endParaRPr lang="ru-RU" sz="48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8" name="Содержимое 7" descr="King_George_V_1911_color-crop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64009" y="1524000"/>
            <a:ext cx="3399781" cy="4664075"/>
          </a:xfrm>
        </p:spPr>
      </p:pic>
      <p:pic>
        <p:nvPicPr>
          <p:cNvPr id="9" name="Содержимое 8" descr="франц-иосиф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55857" y="1524000"/>
            <a:ext cx="3299585" cy="4664075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4" name="Содержимое 3" descr="large_2_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6865" y="1447800"/>
            <a:ext cx="7370027" cy="5124472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4" name="Содержимое 3" descr="oXdwDg9sQzE.jpg"/>
          <p:cNvPicPr>
            <a:picLocks noGrp="1" noChangeAspect="1"/>
          </p:cNvPicPr>
          <p:nvPr>
            <p:ph idx="1"/>
          </p:nvPr>
        </p:nvPicPr>
        <p:blipFill>
          <a:blip r:embed="rId2"/>
          <a:srcRect t="5555" b="9623"/>
          <a:stretch>
            <a:fillRect/>
          </a:stretch>
        </p:blipFill>
        <p:spPr>
          <a:xfrm>
            <a:off x="1571604" y="898900"/>
            <a:ext cx="6929486" cy="5712297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7257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Приложения</a:t>
            </a:r>
            <a:endParaRPr lang="ru-RU" b="1" dirty="0"/>
          </a:p>
        </p:txBody>
      </p:sp>
      <p:pic>
        <p:nvPicPr>
          <p:cNvPr id="7" name="Содержимое 6" descr="200px-Pyotr_Nikolayevich_Nesterov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5852" y="1142983"/>
            <a:ext cx="3071834" cy="5421787"/>
          </a:xfrm>
        </p:spPr>
      </p:pic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3438" y="1142984"/>
            <a:ext cx="4290250" cy="52864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Петр Нестеров </a:t>
            </a:r>
          </a:p>
          <a:p>
            <a:pPr>
              <a:buNone/>
            </a:pPr>
            <a:r>
              <a:rPr lang="ru-RU" dirty="0" smtClean="0"/>
              <a:t>русский</a:t>
            </a:r>
            <a:r>
              <a:rPr lang="ru-RU" dirty="0" smtClean="0"/>
              <a:t> военный </a:t>
            </a:r>
            <a:r>
              <a:rPr lang="ru-RU" dirty="0" smtClean="0"/>
              <a:t>лётчик, штабс-капитан</a:t>
            </a:r>
            <a:r>
              <a:rPr lang="ru-RU" dirty="0" smtClean="0"/>
              <a:t>. Основоположник высшего пилотажа (петля </a:t>
            </a:r>
            <a:r>
              <a:rPr lang="ru-RU" dirty="0" smtClean="0"/>
              <a:t>Нестерова или «</a:t>
            </a:r>
            <a:r>
              <a:rPr lang="ru-RU" dirty="0" err="1" smtClean="0"/>
              <a:t>метвая</a:t>
            </a:r>
            <a:r>
              <a:rPr lang="ru-RU" dirty="0" smtClean="0"/>
              <a:t> петля»). </a:t>
            </a:r>
            <a:r>
              <a:rPr lang="ru-RU" dirty="0" smtClean="0"/>
              <a:t>Погиб в воздушном бою, впервые в практике боевой авиации применив таран.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4" name="Содержимое 3" descr="0_c3f05_3c187742_X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0766" y="1428736"/>
            <a:ext cx="7686896" cy="4929222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4" name="Содержимое 3" descr="135_2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7272" y="1447800"/>
            <a:ext cx="7193640" cy="4981596"/>
          </a:xfr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4" name="Содержимое 3" descr="и м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214422"/>
            <a:ext cx="7053304" cy="5289978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4" name="Содержимое 3" descr="16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00445" y="1142984"/>
            <a:ext cx="7888638" cy="5500726"/>
          </a:xfr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6" name="Содержимое 5" descr="6204434j6v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5476" y="1981200"/>
            <a:ext cx="7359099" cy="3948130"/>
          </a:xfr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8" name="Содержимое 7" descr="post-46698-0-87606700-136078638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1922" y="1285860"/>
            <a:ext cx="7756968" cy="5143536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6" name="Содержимое 5" descr="8011728ad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5100" y="1477472"/>
            <a:ext cx="7499350" cy="4741256"/>
          </a:xfr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6" name="Содержимое 5" descr="8726430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447799"/>
            <a:ext cx="6785668" cy="5020951"/>
          </a:xfr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6" name="Содержимое 5" descr="49372082_Paul_von_Hindenburg_new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2976" y="3143248"/>
            <a:ext cx="4286256" cy="3214693"/>
          </a:xfrm>
        </p:spPr>
      </p:pic>
      <p:pic>
        <p:nvPicPr>
          <p:cNvPr id="10" name="Содержимое 9" descr="корнилов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38792" y="1307610"/>
            <a:ext cx="3148050" cy="5050348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Приложения</a:t>
            </a:r>
            <a:endParaRPr lang="ru-RU" dirty="0"/>
          </a:p>
        </p:txBody>
      </p:sp>
      <p:pic>
        <p:nvPicPr>
          <p:cNvPr id="8" name="Содержимое 7" descr="69507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93240" y="1570037"/>
            <a:ext cx="2941320" cy="4572000"/>
          </a:xfrm>
        </p:spPr>
      </p:pic>
      <p:pic>
        <p:nvPicPr>
          <p:cNvPr id="9" name="Содержимое 8" descr="69508.jpe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00700" y="1573847"/>
            <a:ext cx="3009900" cy="4564380"/>
          </a:xfr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101</TotalTime>
  <Words>537</Words>
  <PresentationFormat>Экран (4:3)</PresentationFormat>
  <Paragraphs>104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Солнцестояние</vt:lpstr>
      <vt:lpstr>Первая мировая война.  </vt:lpstr>
      <vt:lpstr>Слайд 2</vt:lpstr>
      <vt:lpstr> План </vt:lpstr>
      <vt:lpstr>Гаагская конференция 1899 г.</vt:lpstr>
      <vt:lpstr>Начало первой мировой войны</vt:lpstr>
      <vt:lpstr>Цели воюющих держав</vt:lpstr>
      <vt:lpstr>Слайд 7</vt:lpstr>
      <vt:lpstr>Великий князь Николай Николаевич</vt:lpstr>
      <vt:lpstr>1915 г.- впервые использовано химическое оружие</vt:lpstr>
      <vt:lpstr>Николай II</vt:lpstr>
      <vt:lpstr>Слайд 11</vt:lpstr>
      <vt:lpstr>Брусилов и Колчак</vt:lpstr>
      <vt:lpstr>Новое оружие -  танк</vt:lpstr>
      <vt:lpstr>Ютландский бой</vt:lpstr>
      <vt:lpstr>Развал армии, дезертирство</vt:lpstr>
      <vt:lpstr>1917 г.</vt:lpstr>
      <vt:lpstr>Слайд 17</vt:lpstr>
      <vt:lpstr>Брест. «Пахабный мир»</vt:lpstr>
      <vt:lpstr>Брестский мир</vt:lpstr>
      <vt:lpstr>Компьенское перемирие</vt:lpstr>
      <vt:lpstr>Версальский мирный договор </vt:lpstr>
      <vt:lpstr>Последствия</vt:lpstr>
      <vt:lpstr>Слайд 23</vt:lpstr>
      <vt:lpstr>Слайд 24</vt:lpstr>
      <vt:lpstr>Приложения</vt:lpstr>
      <vt:lpstr>Приложения</vt:lpstr>
      <vt:lpstr>Приложения</vt:lpstr>
      <vt:lpstr>Приложения</vt:lpstr>
      <vt:lpstr>Приложения</vt:lpstr>
      <vt:lpstr>Приложения</vt:lpstr>
      <vt:lpstr>Приложения</vt:lpstr>
      <vt:lpstr>Приложения</vt:lpstr>
      <vt:lpstr>Приложения</vt:lpstr>
      <vt:lpstr>Приложения</vt:lpstr>
      <vt:lpstr>Приложения</vt:lpstr>
      <vt:lpstr>Приложения</vt:lpstr>
      <vt:lpstr>Приложения</vt:lpstr>
      <vt:lpstr>Приложения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Первая мировая война.  </dc:title>
  <dc:creator>Владелец</dc:creator>
  <cp:lastModifiedBy>Владелец</cp:lastModifiedBy>
  <cp:revision>25</cp:revision>
  <dcterms:created xsi:type="dcterms:W3CDTF">2014-09-23T18:37:09Z</dcterms:created>
  <dcterms:modified xsi:type="dcterms:W3CDTF">2014-09-26T06:18:16Z</dcterms:modified>
</cp:coreProperties>
</file>