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256" r:id="rId3"/>
    <p:sldId id="258" r:id="rId4"/>
    <p:sldId id="259" r:id="rId5"/>
    <p:sldId id="266" r:id="rId6"/>
    <p:sldId id="267" r:id="rId7"/>
    <p:sldId id="260" r:id="rId8"/>
    <p:sldId id="261" r:id="rId9"/>
    <p:sldId id="268" r:id="rId10"/>
    <p:sldId id="282" r:id="rId11"/>
    <p:sldId id="283" r:id="rId12"/>
    <p:sldId id="262" r:id="rId13"/>
    <p:sldId id="265" r:id="rId14"/>
    <p:sldId id="269" r:id="rId15"/>
    <p:sldId id="270" r:id="rId16"/>
    <p:sldId id="278" r:id="rId17"/>
    <p:sldId id="280" r:id="rId18"/>
    <p:sldId id="281" r:id="rId19"/>
    <p:sldId id="275" r:id="rId20"/>
    <p:sldId id="274" r:id="rId21"/>
    <p:sldId id="271" r:id="rId22"/>
    <p:sldId id="277" r:id="rId23"/>
    <p:sldId id="276" r:id="rId24"/>
    <p:sldId id="272" r:id="rId25"/>
    <p:sldId id="27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7" r:id="rId37"/>
    <p:sldId id="312" r:id="rId38"/>
    <p:sldId id="296" r:id="rId39"/>
    <p:sldId id="299" r:id="rId40"/>
    <p:sldId id="300" r:id="rId41"/>
    <p:sldId id="298" r:id="rId42"/>
    <p:sldId id="295" r:id="rId43"/>
    <p:sldId id="303" r:id="rId44"/>
    <p:sldId id="302" r:id="rId45"/>
    <p:sldId id="301" r:id="rId46"/>
    <p:sldId id="305" r:id="rId47"/>
    <p:sldId id="309" r:id="rId48"/>
    <p:sldId id="304" r:id="rId49"/>
    <p:sldId id="294" r:id="rId50"/>
    <p:sldId id="310" r:id="rId51"/>
    <p:sldId id="306" r:id="rId52"/>
    <p:sldId id="311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Bookman Old Style" pitchFamily="18" charset="0"/>
              </a:rPr>
              <a:t>Сборник карт по всеобщей  истории   и истории России</a:t>
            </a:r>
            <a:endParaRPr lang="ru-RU" b="1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pic>
        <p:nvPicPr>
          <p:cNvPr id="8" name="Содержимое 7" descr="sidedishes2-1 - копия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b="20120"/>
          <a:stretch>
            <a:fillRect/>
          </a:stretch>
        </p:blipFill>
        <p:spPr>
          <a:xfrm>
            <a:off x="666735" y="1600200"/>
            <a:ext cx="4119579" cy="4114816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857752" y="5786454"/>
            <a:ext cx="4038600" cy="73974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Марсель </a:t>
            </a:r>
            <a:r>
              <a:rPr lang="ru-RU" dirty="0" err="1" smtClean="0"/>
              <a:t>Гельдымамедов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28670"/>
            <a:ext cx="6400800" cy="47101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европа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875"/>
            <a:ext cx="9144000" cy="6865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Византия при Юстиниане</a:t>
            </a:r>
            <a:endParaRPr lang="ru-RU" dirty="0"/>
          </a:p>
        </p:txBody>
      </p:sp>
      <p:pic>
        <p:nvPicPr>
          <p:cNvPr id="5" name="Содержимое 4" descr="визант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690"/>
          <a:stretch>
            <a:fillRect/>
          </a:stretch>
        </p:blipFill>
        <p:spPr>
          <a:xfrm>
            <a:off x="0" y="1214422"/>
            <a:ext cx="9144000" cy="534137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ранк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0"/>
            <a:ext cx="3429024" cy="664371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Священная Римская империя германской нации </a:t>
            </a:r>
            <a:br>
              <a:rPr lang="ru-RU" sz="2400" dirty="0" smtClean="0"/>
            </a:br>
            <a:r>
              <a:rPr lang="ru-RU" sz="2400" dirty="0" smtClean="0"/>
              <a:t>создана </a:t>
            </a:r>
            <a:r>
              <a:rPr lang="ru-RU" sz="2400" dirty="0" err="1" smtClean="0"/>
              <a:t>Оттоном</a:t>
            </a:r>
            <a:r>
              <a:rPr lang="ru-RU" sz="2400" dirty="0" smtClean="0"/>
              <a:t> </a:t>
            </a:r>
            <a:r>
              <a:rPr lang="en-US" sz="2400" dirty="0" smtClean="0"/>
              <a:t>I</a:t>
            </a:r>
            <a:r>
              <a:rPr lang="ru-RU" sz="2400" dirty="0" smtClean="0"/>
              <a:t> из </a:t>
            </a:r>
            <a:r>
              <a:rPr lang="ru-RU" sz="2400" dirty="0" err="1" smtClean="0"/>
              <a:t>Восточно-Франкского</a:t>
            </a:r>
            <a:r>
              <a:rPr lang="ru-RU" sz="2400" dirty="0" smtClean="0"/>
              <a:t> королевства и Италии</a:t>
            </a:r>
            <a:endParaRPr lang="ru-RU" sz="2400" dirty="0"/>
          </a:p>
        </p:txBody>
      </p:sp>
      <p:pic>
        <p:nvPicPr>
          <p:cNvPr id="4" name="Содержимое 3" descr="герм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00694" cy="674935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ранция разд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615475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Образование Древнерусского государства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862</a:t>
            </a:r>
            <a:br>
              <a:rPr lang="ru-RU" sz="2400" dirty="0" smtClean="0"/>
            </a:br>
            <a:r>
              <a:rPr lang="ru-RU" sz="2400" dirty="0" smtClean="0"/>
              <a:t>882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русь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31042"/>
            <a:ext cx="4286248" cy="698904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вяирсла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яросла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529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68260" cy="642939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228600"/>
            <a:ext cx="7924800" cy="6324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274638"/>
            <a:ext cx="3400420" cy="658336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Русь при Владимире Мономахе </a:t>
            </a:r>
            <a:br>
              <a:rPr lang="ru-RU" sz="2400" dirty="0" smtClean="0"/>
            </a:br>
            <a:r>
              <a:rPr lang="ru-RU" sz="2400" dirty="0" smtClean="0"/>
              <a:t>1112-1125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Мстислав Великий 1125-1132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удерживали Русь от распада</a:t>
            </a:r>
            <a:endParaRPr lang="ru-RU" sz="2400" dirty="0"/>
          </a:p>
        </p:txBody>
      </p:sp>
      <p:pic>
        <p:nvPicPr>
          <p:cNvPr id="4" name="Содержимое 3" descr="13_monoma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00628" cy="675000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629763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Русские земли в составе Литвы</a:t>
            </a:r>
            <a:endParaRPr lang="ru-RU" sz="2800" dirty="0"/>
          </a:p>
        </p:txBody>
      </p:sp>
      <p:pic>
        <p:nvPicPr>
          <p:cNvPr id="4" name="Содержимое 3" descr="литв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43504" cy="6871401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Распад Орды с 60-х </a:t>
            </a:r>
            <a:r>
              <a:rPr lang="ru-RU" dirty="0" err="1" smtClean="0"/>
              <a:t>гг</a:t>
            </a:r>
            <a:r>
              <a:rPr lang="ru-RU" dirty="0" smtClean="0"/>
              <a:t> 14 в.</a:t>
            </a:r>
            <a:endParaRPr lang="ru-RU" dirty="0"/>
          </a:p>
        </p:txBody>
      </p:sp>
      <p:pic>
        <p:nvPicPr>
          <p:cNvPr id="4" name="Содержимое 3" descr="i_13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6512" y="785794"/>
            <a:ext cx="8932437" cy="6072206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осковское_княжество_Карт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7852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толетня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477"/>
          <a:stretch>
            <a:fillRect/>
          </a:stretch>
        </p:blipFill>
        <p:spPr>
          <a:xfrm>
            <a:off x="1357290" y="0"/>
            <a:ext cx="5068942" cy="6858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038600"/>
            <a:ext cx="9144000" cy="2819400"/>
          </a:xfrm>
          <a:ln w="76200">
            <a:solidFill>
              <a:srgbClr val="CC0000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3600" b="1">
                <a:solidFill>
                  <a:srgbClr val="000099"/>
                </a:solidFill>
              </a:rPr>
              <a:t>В ходе Реконкисты было создано в 1095 году графство </a:t>
            </a:r>
            <a:r>
              <a:rPr lang="ru-RU" sz="3600" b="1">
                <a:solidFill>
                  <a:srgbClr val="CC0000"/>
                </a:solidFill>
              </a:rPr>
              <a:t>Португалия</a:t>
            </a:r>
            <a:r>
              <a:rPr lang="ru-RU" sz="3600" b="1">
                <a:solidFill>
                  <a:srgbClr val="000099"/>
                </a:solidFill>
              </a:rPr>
              <a:t>, в 1139 году (официально в 1143 году) ставшее независимым королевством. 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/>
          <a:stretch>
            <a:fillRect/>
          </a:stretch>
        </p:blipFill>
        <p:spPr bwMode="auto">
          <a:xfrm>
            <a:off x="0" y="0"/>
            <a:ext cx="4648200" cy="39846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</a:blip>
          <a:srcRect/>
          <a:stretch>
            <a:fillRect/>
          </a:stretch>
        </p:blipFill>
        <p:spPr bwMode="auto">
          <a:xfrm>
            <a:off x="4572000" y="0"/>
            <a:ext cx="4572000" cy="39639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0"/>
            <a:ext cx="4419600" cy="1981200"/>
          </a:xfrm>
          <a:ln w="76200">
            <a:solidFill>
              <a:srgbClr val="CC0000"/>
            </a:solidFill>
          </a:ln>
        </p:spPr>
        <p:txBody>
          <a:bodyPr/>
          <a:lstStyle/>
          <a:p>
            <a:r>
              <a:rPr lang="en-US" sz="2400" b="1">
                <a:solidFill>
                  <a:srgbClr val="CC0000"/>
                </a:solidFill>
              </a:rPr>
              <a:t>XIII-XV</a:t>
            </a:r>
            <a:r>
              <a:rPr lang="ru-RU" sz="2400" b="1">
                <a:solidFill>
                  <a:srgbClr val="CC0000"/>
                </a:solidFill>
              </a:rPr>
              <a:t> вв. – </a:t>
            </a:r>
            <a:r>
              <a:rPr lang="ru-RU" sz="2400" b="1">
                <a:solidFill>
                  <a:srgbClr val="000099"/>
                </a:solidFill>
              </a:rPr>
              <a:t>междоусобные войны христианских государств Пиренейского полуострова.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2133600"/>
            <a:ext cx="4419600" cy="4572000"/>
          </a:xfrm>
          <a:ln w="76200">
            <a:solidFill>
              <a:srgbClr val="000099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rgbClr val="CC0000"/>
                </a:solidFill>
              </a:rPr>
              <a:t>1479 год</a:t>
            </a:r>
            <a:r>
              <a:rPr lang="ru-RU" sz="2400" b="1">
                <a:solidFill>
                  <a:srgbClr val="000099"/>
                </a:solidFill>
              </a:rPr>
              <a:t> – образование </a:t>
            </a:r>
            <a:r>
              <a:rPr lang="ru-RU" sz="2400" b="1">
                <a:solidFill>
                  <a:srgbClr val="CC0000"/>
                </a:solidFill>
              </a:rPr>
              <a:t>Испанского королевства</a:t>
            </a:r>
            <a:r>
              <a:rPr lang="ru-RU" sz="2400" b="1">
                <a:solidFill>
                  <a:srgbClr val="000099"/>
                </a:solidFill>
              </a:rPr>
              <a:t> под властью супружеской пары </a:t>
            </a:r>
            <a:r>
              <a:rPr lang="ru-RU" sz="2400" b="1">
                <a:solidFill>
                  <a:srgbClr val="CC0000"/>
                </a:solidFill>
              </a:rPr>
              <a:t>Изабеллы Кастильской</a:t>
            </a:r>
            <a:r>
              <a:rPr lang="ru-RU" sz="2400" b="1">
                <a:solidFill>
                  <a:srgbClr val="000099"/>
                </a:solidFill>
              </a:rPr>
              <a:t> и </a:t>
            </a:r>
            <a:r>
              <a:rPr lang="ru-RU" sz="2400" b="1">
                <a:solidFill>
                  <a:srgbClr val="CC0000"/>
                </a:solidFill>
              </a:rPr>
              <a:t>Фердинанда Арагонского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>
                <a:solidFill>
                  <a:srgbClr val="CC0000"/>
                </a:solidFill>
              </a:rPr>
              <a:t>1492 год</a:t>
            </a:r>
            <a:r>
              <a:rPr lang="ru-RU" sz="2400" b="1">
                <a:solidFill>
                  <a:srgbClr val="000099"/>
                </a:solidFill>
              </a:rPr>
              <a:t> – завоевание Гранады. Окончательное изгнание арабов с Пиренейского полуострова. 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>
            <a:lum bright="-18000" contrast="18000"/>
          </a:blip>
          <a:srcRect/>
          <a:stretch>
            <a:fillRect/>
          </a:stretch>
        </p:blipFill>
        <p:spPr bwMode="auto">
          <a:xfrm>
            <a:off x="152400" y="76200"/>
            <a:ext cx="4267200" cy="37004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6175" y="3886200"/>
            <a:ext cx="20224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886200"/>
            <a:ext cx="21367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сман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Великие географические открытия</a:t>
            </a:r>
            <a:endParaRPr lang="ru-RU" dirty="0"/>
          </a:p>
        </p:txBody>
      </p:sp>
      <p:pic>
        <p:nvPicPr>
          <p:cNvPr id="4" name="Содержимое 3" descr="вг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9440" y="1785926"/>
            <a:ext cx="9227614" cy="4143404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Реформация в Европе с 1517 г</a:t>
            </a:r>
            <a:endParaRPr lang="ru-RU" dirty="0"/>
          </a:p>
        </p:txBody>
      </p:sp>
      <p:pic>
        <p:nvPicPr>
          <p:cNvPr id="4" name="Содержимое 3" descr="реформац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714356"/>
            <a:ext cx="8198961" cy="6149221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274638"/>
            <a:ext cx="3543296" cy="5940444"/>
          </a:xfrm>
        </p:spPr>
        <p:txBody>
          <a:bodyPr/>
          <a:lstStyle/>
          <a:p>
            <a:r>
              <a:rPr lang="ru-RU" dirty="0" smtClean="0"/>
              <a:t>Образование Речи </a:t>
            </a:r>
            <a:r>
              <a:rPr lang="ru-RU" dirty="0" err="1" smtClean="0"/>
              <a:t>Посполитой</a:t>
            </a:r>
            <a:endParaRPr lang="ru-RU" dirty="0"/>
          </a:p>
        </p:txBody>
      </p:sp>
      <p:pic>
        <p:nvPicPr>
          <p:cNvPr id="4" name="Содержимое 3" descr="польш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29190" cy="6721622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6446" y="274638"/>
            <a:ext cx="2900354" cy="60118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Нидерландская революция</a:t>
            </a:r>
            <a:br>
              <a:rPr lang="ru-RU" sz="3200" dirty="0" smtClean="0"/>
            </a:br>
            <a:r>
              <a:rPr lang="ru-RU" sz="3200" dirty="0" smtClean="0"/>
              <a:t>1566-1648</a:t>
            </a:r>
            <a:endParaRPr lang="ru-RU" sz="3200" dirty="0"/>
          </a:p>
        </p:txBody>
      </p:sp>
      <p:pic>
        <p:nvPicPr>
          <p:cNvPr id="4" name="Содержимое 3" descr="нид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643570" cy="6976474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69486" cy="6429396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6578" y="274638"/>
            <a:ext cx="2071702" cy="60833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1648 – первые колонисты</a:t>
            </a:r>
            <a:br>
              <a:rPr lang="ru-RU" sz="3200" dirty="0" smtClean="0"/>
            </a:br>
            <a:r>
              <a:rPr lang="ru-RU" sz="3200" dirty="0" smtClean="0"/>
              <a:t>в Америке</a:t>
            </a:r>
            <a:endParaRPr lang="ru-RU" sz="3200" dirty="0"/>
          </a:p>
        </p:txBody>
      </p:sp>
      <p:pic>
        <p:nvPicPr>
          <p:cNvPr id="4" name="Содержимое 3" descr="амери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643702" cy="6808252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257544" cy="629763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Речь </a:t>
            </a:r>
            <a:r>
              <a:rPr lang="ru-RU" sz="3200" dirty="0" err="1" smtClean="0"/>
              <a:t>Посполитую</a:t>
            </a:r>
            <a:r>
              <a:rPr lang="ru-RU" sz="3200" dirty="0" smtClean="0"/>
              <a:t> разделили </a:t>
            </a:r>
            <a:r>
              <a:rPr lang="ru-RU" sz="3200" dirty="0" err="1" smtClean="0"/>
              <a:t>м\у</a:t>
            </a:r>
            <a:r>
              <a:rPr lang="ru-RU" sz="3200" dirty="0" smtClean="0"/>
              <a:t> собой Россия, Австрия и Пруссия</a:t>
            </a:r>
            <a:endParaRPr lang="ru-RU" sz="3200" dirty="0"/>
          </a:p>
        </p:txBody>
      </p:sp>
      <p:pic>
        <p:nvPicPr>
          <p:cNvPr id="4" name="Содержимое 3" descr="речь поспол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00694" cy="683720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аполео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32440" cy="6849222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 (1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438" b="43329"/>
          <a:stretch>
            <a:fillRect/>
          </a:stretch>
        </p:blipFill>
        <p:spPr>
          <a:xfrm>
            <a:off x="0" y="-1"/>
            <a:ext cx="8388424" cy="6715519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 (1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56317" r="1541" b="-865"/>
          <a:stretch>
            <a:fillRect/>
          </a:stretch>
        </p:blipFill>
        <p:spPr>
          <a:xfrm>
            <a:off x="0" y="296975"/>
            <a:ext cx="9108504" cy="5796321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92480" cy="685747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68557" cy="68580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87048" cy="6453336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27388" cy="6525344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44408" cy="6887056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2" y="1484784"/>
            <a:ext cx="9049183" cy="5366749"/>
          </a:xfrm>
        </p:spPr>
      </p:pic>
      <p:sp>
        <p:nvSpPr>
          <p:cNvPr id="5" name="TextBox 4"/>
          <p:cNvSpPr txBox="1"/>
          <p:nvPr/>
        </p:nvSpPr>
        <p:spPr>
          <a:xfrm>
            <a:off x="2339752" y="47667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Русско-японская война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6248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9200287" cy="5157192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-1"/>
            <a:ext cx="8892480" cy="5694307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7668344" cy="6962857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07836" cy="6165304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0428" cy="5949280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44408" cy="6880495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57950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02261" cy="6309320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2148" cy="5805264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972036" cy="6858000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б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31933" cy="6021288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131</Words>
  <Application>Microsoft Office PowerPoint</Application>
  <PresentationFormat>Экран (4:3)</PresentationFormat>
  <Paragraphs>19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Сборник карт по всеобщей  истории   и истории России</vt:lpstr>
      <vt:lpstr>Слайд 2</vt:lpstr>
      <vt:lpstr>Византия при Юстиниане</vt:lpstr>
      <vt:lpstr>Слайд 4</vt:lpstr>
      <vt:lpstr>Священная Римская империя германской нации  создана Оттоном I из Восточно-Франкского королевства и Италии</vt:lpstr>
      <vt:lpstr>Слайд 6</vt:lpstr>
      <vt:lpstr>Образование Древнерусского государства  862 882 </vt:lpstr>
      <vt:lpstr>Слайд 8</vt:lpstr>
      <vt:lpstr>Слайд 9</vt:lpstr>
      <vt:lpstr>Слайд 10</vt:lpstr>
      <vt:lpstr>Слайд 11</vt:lpstr>
      <vt:lpstr>Русь при Владимире Мономахе  1112-1125  Мстислав Великий 1125-1132   удерживали Русь от распада</vt:lpstr>
      <vt:lpstr>Русские земли в составе Литвы</vt:lpstr>
      <vt:lpstr>Распад Орды с 60-х гг 14 в.</vt:lpstr>
      <vt:lpstr>Слайд 15</vt:lpstr>
      <vt:lpstr>Слайд 16</vt:lpstr>
      <vt:lpstr>Слайд 17</vt:lpstr>
      <vt:lpstr>XIII-XV вв. – междоусобные войны христианских государств Пиренейского полуострова.</vt:lpstr>
      <vt:lpstr>Слайд 19</vt:lpstr>
      <vt:lpstr>Великие географические открытия</vt:lpstr>
      <vt:lpstr>Реформация в Европе с 1517 г</vt:lpstr>
      <vt:lpstr>Образование Речи Посполитой</vt:lpstr>
      <vt:lpstr>Нидерландская революция 1566-1648</vt:lpstr>
      <vt:lpstr>Слайд 24</vt:lpstr>
      <vt:lpstr>1648 – первые колонисты в Америке</vt:lpstr>
      <vt:lpstr>Речь Посполитую разделили м\у собой Россия, Австрия и Пруссия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</cp:revision>
  <dcterms:created xsi:type="dcterms:W3CDTF">2017-10-01T06:46:44Z</dcterms:created>
  <dcterms:modified xsi:type="dcterms:W3CDTF">2022-01-19T16:19:31Z</dcterms:modified>
</cp:coreProperties>
</file>